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embeddedFontLst>
    <p:embeddedFont>
      <p:font typeface="Raleway" panose="020B0604020202020204" charset="0"/>
      <p:regular r:id="rId21"/>
      <p:bold r:id="rId22"/>
      <p:italic r:id="rId23"/>
      <p:boldItalic r:id="rId24"/>
    </p:embeddedFont>
    <p:embeddedFont>
      <p:font typeface="Lato" panose="020B0604020202020204"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5" d="100"/>
          <a:sy n="145" d="100"/>
        </p:scale>
        <p:origin x="62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0643445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621685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a3f51451c6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a3f51451c6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34296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a3ea889b4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a3ea889b4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855351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a3f51451c6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a3f51451c6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47976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a3f51451c6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a3f51451c6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65109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a403679dfd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a403679dfd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040928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a403679dfd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a403679df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369788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a403679dfd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a403679dfd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543657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a403679dfd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a403679dfd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899315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a403679dfd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a403679dfd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14936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a3f51451c6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a3f51451c6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68809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a403679dfd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a403679dfd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75835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3f51451c6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3f51451c6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70798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a3f51451c6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a3f51451c6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62470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a3f51451c6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a3f51451c6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043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a403679df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a403679df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97755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a3f51451c6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a3f51451c6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709222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a3f51451c6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a3f51451c6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20184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4200"/>
              <a:buNone/>
              <a:defRPr sz="4200">
                <a:solidFill>
                  <a:schemeClr val="dk2"/>
                </a:solidFill>
              </a:defRPr>
            </a:lvl1pPr>
            <a:lvl2pPr lvl="1">
              <a:spcBef>
                <a:spcPts val="0"/>
              </a:spcBef>
              <a:spcAft>
                <a:spcPts val="0"/>
              </a:spcAft>
              <a:buClr>
                <a:schemeClr val="dk2"/>
              </a:buClr>
              <a:buSzPts val="4200"/>
              <a:buNone/>
              <a:defRPr sz="4200">
                <a:solidFill>
                  <a:schemeClr val="dk2"/>
                </a:solidFill>
              </a:defRPr>
            </a:lvl2pPr>
            <a:lvl3pPr lvl="2">
              <a:spcBef>
                <a:spcPts val="0"/>
              </a:spcBef>
              <a:spcAft>
                <a:spcPts val="0"/>
              </a:spcAft>
              <a:buClr>
                <a:schemeClr val="dk2"/>
              </a:buClr>
              <a:buSzPts val="4200"/>
              <a:buNone/>
              <a:defRPr sz="4200">
                <a:solidFill>
                  <a:schemeClr val="dk2"/>
                </a:solidFill>
              </a:defRPr>
            </a:lvl3pPr>
            <a:lvl4pPr lvl="3">
              <a:spcBef>
                <a:spcPts val="0"/>
              </a:spcBef>
              <a:spcAft>
                <a:spcPts val="0"/>
              </a:spcAft>
              <a:buClr>
                <a:schemeClr val="dk2"/>
              </a:buClr>
              <a:buSzPts val="4200"/>
              <a:buNone/>
              <a:defRPr sz="4200">
                <a:solidFill>
                  <a:schemeClr val="dk2"/>
                </a:solidFill>
              </a:defRPr>
            </a:lvl4pPr>
            <a:lvl5pPr lvl="4">
              <a:spcBef>
                <a:spcPts val="0"/>
              </a:spcBef>
              <a:spcAft>
                <a:spcPts val="0"/>
              </a:spcAft>
              <a:buClr>
                <a:schemeClr val="dk2"/>
              </a:buClr>
              <a:buSzPts val="4200"/>
              <a:buNone/>
              <a:defRPr sz="4200">
                <a:solidFill>
                  <a:schemeClr val="dk2"/>
                </a:solidFill>
              </a:defRPr>
            </a:lvl5pPr>
            <a:lvl6pPr lvl="5">
              <a:spcBef>
                <a:spcPts val="0"/>
              </a:spcBef>
              <a:spcAft>
                <a:spcPts val="0"/>
              </a:spcAft>
              <a:buClr>
                <a:schemeClr val="dk2"/>
              </a:buClr>
              <a:buSzPts val="4200"/>
              <a:buNone/>
              <a:defRPr sz="4200">
                <a:solidFill>
                  <a:schemeClr val="dk2"/>
                </a:solidFill>
              </a:defRPr>
            </a:lvl6pPr>
            <a:lvl7pPr lvl="6">
              <a:spcBef>
                <a:spcPts val="0"/>
              </a:spcBef>
              <a:spcAft>
                <a:spcPts val="0"/>
              </a:spcAft>
              <a:buClr>
                <a:schemeClr val="dk2"/>
              </a:buClr>
              <a:buSzPts val="4200"/>
              <a:buNone/>
              <a:defRPr sz="4200">
                <a:solidFill>
                  <a:schemeClr val="dk2"/>
                </a:solidFill>
              </a:defRPr>
            </a:lvl7pPr>
            <a:lvl8pPr lvl="7">
              <a:spcBef>
                <a:spcPts val="0"/>
              </a:spcBef>
              <a:spcAft>
                <a:spcPts val="0"/>
              </a:spcAft>
              <a:buClr>
                <a:schemeClr val="dk2"/>
              </a:buClr>
              <a:buSzPts val="4200"/>
              <a:buNone/>
              <a:defRPr sz="4200">
                <a:solidFill>
                  <a:schemeClr val="dk2"/>
                </a:solidFill>
              </a:defRPr>
            </a:lvl8pPr>
            <a:lvl9pPr lvl="8">
              <a:spcBef>
                <a:spcPts val="0"/>
              </a:spcBef>
              <a:spcAft>
                <a:spcPts val="0"/>
              </a:spcAft>
              <a:buClr>
                <a:schemeClr val="dk2"/>
              </a:buClr>
              <a:buSzPts val="4200"/>
              <a:buNone/>
              <a:defRPr sz="4200">
                <a:solidFill>
                  <a:schemeClr val="dk2"/>
                </a:solidFill>
              </a:defRPr>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1600"/>
              </a:spcBef>
              <a:spcAft>
                <a:spcPts val="0"/>
              </a:spcAft>
              <a:buClr>
                <a:schemeClr val="lt1"/>
              </a:buClr>
              <a:buSzPts val="1100"/>
              <a:buChar char="○"/>
              <a:defRPr>
                <a:solidFill>
                  <a:schemeClr val="lt1"/>
                </a:solidFill>
              </a:defRPr>
            </a:lvl2pPr>
            <a:lvl3pPr marL="1371600" lvl="2" indent="-298450">
              <a:spcBef>
                <a:spcPts val="1600"/>
              </a:spcBef>
              <a:spcAft>
                <a:spcPts val="0"/>
              </a:spcAft>
              <a:buClr>
                <a:schemeClr val="lt1"/>
              </a:buClr>
              <a:buSzPts val="1100"/>
              <a:buChar char="■"/>
              <a:defRPr>
                <a:solidFill>
                  <a:schemeClr val="lt1"/>
                </a:solidFill>
              </a:defRPr>
            </a:lvl3pPr>
            <a:lvl4pPr marL="1828800" lvl="3" indent="-298450">
              <a:spcBef>
                <a:spcPts val="1600"/>
              </a:spcBef>
              <a:spcAft>
                <a:spcPts val="0"/>
              </a:spcAft>
              <a:buClr>
                <a:schemeClr val="lt1"/>
              </a:buClr>
              <a:buSzPts val="1100"/>
              <a:buChar char="●"/>
              <a:defRPr>
                <a:solidFill>
                  <a:schemeClr val="lt1"/>
                </a:solidFill>
              </a:defRPr>
            </a:lvl4pPr>
            <a:lvl5pPr marL="2286000" lvl="4" indent="-298450">
              <a:spcBef>
                <a:spcPts val="1600"/>
              </a:spcBef>
              <a:spcAft>
                <a:spcPts val="0"/>
              </a:spcAft>
              <a:buClr>
                <a:schemeClr val="lt1"/>
              </a:buClr>
              <a:buSzPts val="1100"/>
              <a:buChar char="○"/>
              <a:defRPr>
                <a:solidFill>
                  <a:schemeClr val="lt1"/>
                </a:solidFill>
              </a:defRPr>
            </a:lvl5pPr>
            <a:lvl6pPr marL="2743200" lvl="5" indent="-298450">
              <a:spcBef>
                <a:spcPts val="1600"/>
              </a:spcBef>
              <a:spcAft>
                <a:spcPts val="0"/>
              </a:spcAft>
              <a:buClr>
                <a:schemeClr val="lt1"/>
              </a:buClr>
              <a:buSzPts val="1100"/>
              <a:buChar char="■"/>
              <a:defRPr>
                <a:solidFill>
                  <a:schemeClr val="lt1"/>
                </a:solidFill>
              </a:defRPr>
            </a:lvl6pPr>
            <a:lvl7pPr marL="3200400" lvl="6" indent="-298450">
              <a:spcBef>
                <a:spcPts val="1600"/>
              </a:spcBef>
              <a:spcAft>
                <a:spcPts val="0"/>
              </a:spcAft>
              <a:buClr>
                <a:schemeClr val="lt1"/>
              </a:buClr>
              <a:buSzPts val="1100"/>
              <a:buChar char="●"/>
              <a:defRPr>
                <a:solidFill>
                  <a:schemeClr val="lt1"/>
                </a:solidFill>
              </a:defRPr>
            </a:lvl7pPr>
            <a:lvl8pPr marL="3657600" lvl="7" indent="-298450">
              <a:spcBef>
                <a:spcPts val="1600"/>
              </a:spcBef>
              <a:spcAft>
                <a:spcPts val="0"/>
              </a:spcAft>
              <a:buClr>
                <a:schemeClr val="lt1"/>
              </a:buClr>
              <a:buSzPts val="1100"/>
              <a:buChar char="○"/>
              <a:defRPr>
                <a:solidFill>
                  <a:schemeClr val="lt1"/>
                </a:solidFill>
              </a:defRPr>
            </a:lvl8pPr>
            <a:lvl9pPr marL="4114800" lvl="8" indent="-298450">
              <a:spcBef>
                <a:spcPts val="1600"/>
              </a:spcBef>
              <a:spcAft>
                <a:spcPts val="160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37" name="Google Shape;37;p5"/>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8" name="Google Shape;38;p5"/>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9" name="Google Shape;39;p5"/>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SzPts val="2800"/>
              <a:buFont typeface="Raleway"/>
              <a:buNone/>
              <a:defRPr sz="2800" b="1">
                <a:latin typeface="Raleway"/>
                <a:ea typeface="Raleway"/>
                <a:cs typeface="Raleway"/>
                <a:sym typeface="Raleway"/>
              </a:defRPr>
            </a:lvl1pPr>
            <a:lvl2pPr lvl="1">
              <a:spcBef>
                <a:spcPts val="0"/>
              </a:spcBef>
              <a:spcAft>
                <a:spcPts val="0"/>
              </a:spcAft>
              <a:buSzPts val="2800"/>
              <a:buFont typeface="Raleway"/>
              <a:buNone/>
              <a:defRPr sz="2800" b="1">
                <a:latin typeface="Raleway"/>
                <a:ea typeface="Raleway"/>
                <a:cs typeface="Raleway"/>
                <a:sym typeface="Raleway"/>
              </a:defRPr>
            </a:lvl2pPr>
            <a:lvl3pPr lvl="2">
              <a:spcBef>
                <a:spcPts val="0"/>
              </a:spcBef>
              <a:spcAft>
                <a:spcPts val="0"/>
              </a:spcAft>
              <a:buSzPts val="2800"/>
              <a:buFont typeface="Raleway"/>
              <a:buNone/>
              <a:defRPr sz="2800" b="1">
                <a:latin typeface="Raleway"/>
                <a:ea typeface="Raleway"/>
                <a:cs typeface="Raleway"/>
                <a:sym typeface="Raleway"/>
              </a:defRPr>
            </a:lvl3pPr>
            <a:lvl4pPr lvl="3">
              <a:spcBef>
                <a:spcPts val="0"/>
              </a:spcBef>
              <a:spcAft>
                <a:spcPts val="0"/>
              </a:spcAft>
              <a:buSzPts val="2800"/>
              <a:buFont typeface="Raleway"/>
              <a:buNone/>
              <a:defRPr sz="2800" b="1">
                <a:latin typeface="Raleway"/>
                <a:ea typeface="Raleway"/>
                <a:cs typeface="Raleway"/>
                <a:sym typeface="Raleway"/>
              </a:defRPr>
            </a:lvl4pPr>
            <a:lvl5pPr lvl="4">
              <a:spcBef>
                <a:spcPts val="0"/>
              </a:spcBef>
              <a:spcAft>
                <a:spcPts val="0"/>
              </a:spcAft>
              <a:buSzPts val="2800"/>
              <a:buFont typeface="Raleway"/>
              <a:buNone/>
              <a:defRPr sz="2800" b="1">
                <a:latin typeface="Raleway"/>
                <a:ea typeface="Raleway"/>
                <a:cs typeface="Raleway"/>
                <a:sym typeface="Raleway"/>
              </a:defRPr>
            </a:lvl5pPr>
            <a:lvl6pPr lvl="5">
              <a:spcBef>
                <a:spcPts val="0"/>
              </a:spcBef>
              <a:spcAft>
                <a:spcPts val="0"/>
              </a:spcAft>
              <a:buSzPts val="2800"/>
              <a:buFont typeface="Raleway"/>
              <a:buNone/>
              <a:defRPr sz="2800" b="1">
                <a:latin typeface="Raleway"/>
                <a:ea typeface="Raleway"/>
                <a:cs typeface="Raleway"/>
                <a:sym typeface="Raleway"/>
              </a:defRPr>
            </a:lvl6pPr>
            <a:lvl7pPr lvl="6">
              <a:spcBef>
                <a:spcPts val="0"/>
              </a:spcBef>
              <a:spcAft>
                <a:spcPts val="0"/>
              </a:spcAft>
              <a:buSzPts val="2800"/>
              <a:buFont typeface="Raleway"/>
              <a:buNone/>
              <a:defRPr sz="2800" b="1">
                <a:latin typeface="Raleway"/>
                <a:ea typeface="Raleway"/>
                <a:cs typeface="Raleway"/>
                <a:sym typeface="Raleway"/>
              </a:defRPr>
            </a:lvl7pPr>
            <a:lvl8pPr lvl="7">
              <a:spcBef>
                <a:spcPts val="0"/>
              </a:spcBef>
              <a:spcAft>
                <a:spcPts val="0"/>
              </a:spcAft>
              <a:buSzPts val="2800"/>
              <a:buFont typeface="Raleway"/>
              <a:buNone/>
              <a:defRPr sz="2800" b="1">
                <a:latin typeface="Raleway"/>
                <a:ea typeface="Raleway"/>
                <a:cs typeface="Raleway"/>
                <a:sym typeface="Raleway"/>
              </a:defRPr>
            </a:lvl8pPr>
            <a:lvl9pPr lvl="8">
              <a:spcBef>
                <a:spcPts val="0"/>
              </a:spcBef>
              <a:spcAft>
                <a:spcPts val="0"/>
              </a:spcAft>
              <a:buSzPts val="2800"/>
              <a:buFont typeface="Raleway"/>
              <a:buNone/>
              <a:defRPr sz="2800" b="1">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investopedia.com/articles/investing/040215/how-manage-risk-your-own-portfolio.asp"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8" Type="http://schemas.openxmlformats.org/officeDocument/2006/relationships/hyperlink" Target="https://financefeeds.com/whats-the-cost-fx-dealing-desks-are-outmoded-full-report-from-moscow/" TargetMode="External"/><Relationship Id="rId3" Type="http://schemas.openxmlformats.org/officeDocument/2006/relationships/hyperlink" Target="https://www.lockelord.com/-/media/files/newsandevents/news/2008/08/practical-compliance--risk-management-for-the-se__/files/wolper-risk-management/fileattachment/wolper_pcrm_03-08.pdf" TargetMode="External"/><Relationship Id="rId7" Type="http://schemas.openxmlformats.org/officeDocument/2006/relationships/hyperlink" Target="http://www.versobank.com/description-of-securities-and-risks-related-to-securities-eng.pdf"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hyperlink" Target="https://yourstory.com/2020/07/wealth-tech-startup-invest-google-amazon-facebook-usa-stocks" TargetMode="External"/><Relationship Id="rId5" Type="http://schemas.openxmlformats.org/officeDocument/2006/relationships/hyperlink" Target="https://www.elsevier.es/en-revista-the-spanish-review-financial-economics-332-articulo-a-comprehensive-review-value-at-S217312681300017X" TargetMode="External"/><Relationship Id="rId4" Type="http://schemas.openxmlformats.org/officeDocument/2006/relationships/hyperlink" Target="https://www.iosco.org/library/pubdocs/pdf/IOSCOPD78.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investopedia.com/terms/r/roys-safety-first-criterion.asp"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Risk</a:t>
            </a:r>
            <a:endParaRPr dirty="0"/>
          </a:p>
        </p:txBody>
      </p:sp>
      <p:sp>
        <p:nvSpPr>
          <p:cNvPr id="87" name="Google Shape;87;p13"/>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Concepts and management strategies</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2"/>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a:t>Risk Hedging </a:t>
            </a:r>
            <a:endParaRPr/>
          </a:p>
        </p:txBody>
      </p:sp>
      <p:sp>
        <p:nvSpPr>
          <p:cNvPr id="142" name="Google Shape;142;p22"/>
          <p:cNvSpPr txBox="1">
            <a:spLocks noGrp="1"/>
          </p:cNvSpPr>
          <p:nvPr>
            <p:ph type="body" idx="1"/>
          </p:nvPr>
        </p:nvSpPr>
        <p:spPr>
          <a:xfrm>
            <a:off x="727650" y="2078875"/>
            <a:ext cx="7688700" cy="2261100"/>
          </a:xfrm>
          <a:prstGeom prst="rect">
            <a:avLst/>
          </a:prstGeom>
        </p:spPr>
        <p:txBody>
          <a:bodyPr spcFirstLastPara="1" wrap="square" lIns="91425" tIns="91425" rIns="91425" bIns="91425" anchor="t" anchorCtr="0">
            <a:noAutofit/>
          </a:bodyPr>
          <a:lstStyle/>
          <a:p>
            <a:pPr marL="457200" lvl="0"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Hedge is an investment made with the intention of reducing the risk of adverse price movements in an asset</a:t>
            </a:r>
            <a:endParaRPr sz="1200">
              <a:solidFill>
                <a:srgbClr val="212529"/>
              </a:solidFill>
              <a:highlight>
                <a:srgbClr val="FFFFFF"/>
              </a:highlight>
              <a:latin typeface="Arial"/>
              <a:ea typeface="Arial"/>
              <a:cs typeface="Arial"/>
              <a:sym typeface="Arial"/>
            </a:endParaRPr>
          </a:p>
          <a:p>
            <a:pPr marL="457200" lvl="0"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Eliminates risk by being inversely correlated to the vulnerable asset</a:t>
            </a:r>
            <a:endParaRPr sz="1200">
              <a:solidFill>
                <a:srgbClr val="212529"/>
              </a:solidFill>
              <a:highlight>
                <a:srgbClr val="FFFFFF"/>
              </a:highlight>
              <a:latin typeface="Arial"/>
              <a:ea typeface="Arial"/>
              <a:cs typeface="Arial"/>
              <a:sym typeface="Arial"/>
            </a:endParaRPr>
          </a:p>
          <a:p>
            <a:pPr marL="457200" lvl="0"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Derivatives:</a:t>
            </a:r>
            <a:endParaRPr sz="1200">
              <a:solidFill>
                <a:srgbClr val="212529"/>
              </a:solidFill>
              <a:highlight>
                <a:srgbClr val="FFFFFF"/>
              </a:highlight>
              <a:latin typeface="Arial"/>
              <a:ea typeface="Arial"/>
              <a:cs typeface="Arial"/>
              <a:sym typeface="Arial"/>
            </a:endParaRPr>
          </a:p>
          <a:p>
            <a:pPr marL="914400" lvl="1"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Options, swaps, futures and forward contracts</a:t>
            </a:r>
            <a:endParaRPr sz="1200">
              <a:solidFill>
                <a:srgbClr val="212529"/>
              </a:solidFill>
              <a:highlight>
                <a:srgbClr val="FFFFFF"/>
              </a:highlight>
              <a:latin typeface="Arial"/>
              <a:ea typeface="Arial"/>
              <a:cs typeface="Arial"/>
              <a:sym typeface="Arial"/>
            </a:endParaRPr>
          </a:p>
          <a:p>
            <a:pPr marL="457200" lvl="0"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Comes at a price to reduce risk, decreases potential profits</a:t>
            </a:r>
            <a:endParaRPr sz="1200">
              <a:solidFill>
                <a:srgbClr val="212529"/>
              </a:solidFill>
              <a:highlight>
                <a:srgbClr val="FFFFFF"/>
              </a:highlight>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3"/>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a:t>Tools to control Financial Risk</a:t>
            </a:r>
            <a:endParaRPr/>
          </a:p>
        </p:txBody>
      </p:sp>
      <p:sp>
        <p:nvSpPr>
          <p:cNvPr id="148" name="Google Shape;148;p23"/>
          <p:cNvSpPr txBox="1">
            <a:spLocks noGrp="1"/>
          </p:cNvSpPr>
          <p:nvPr>
            <p:ph type="body" idx="1"/>
          </p:nvPr>
        </p:nvSpPr>
        <p:spPr>
          <a:xfrm>
            <a:off x="727650" y="2078875"/>
            <a:ext cx="7688700" cy="2261100"/>
          </a:xfrm>
          <a:prstGeom prst="rect">
            <a:avLst/>
          </a:prstGeom>
        </p:spPr>
        <p:txBody>
          <a:bodyPr spcFirstLastPara="1" wrap="square" lIns="91425" tIns="91425" rIns="91425" bIns="91425" anchor="t" anchorCtr="0">
            <a:noAutofit/>
          </a:bodyPr>
          <a:lstStyle/>
          <a:p>
            <a:pPr marL="457200" lvl="0" indent="-304800" algn="l" rtl="0">
              <a:lnSpc>
                <a:spcPct val="115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Fundamental Analysis </a:t>
            </a:r>
            <a:endParaRPr sz="1200">
              <a:solidFill>
                <a:srgbClr val="212529"/>
              </a:solidFill>
              <a:highlight>
                <a:srgbClr val="FFFFFF"/>
              </a:highlight>
              <a:latin typeface="Arial"/>
              <a:ea typeface="Arial"/>
              <a:cs typeface="Arial"/>
              <a:sym typeface="Arial"/>
            </a:endParaRPr>
          </a:p>
          <a:p>
            <a:pPr marL="914400" lvl="0" indent="0" algn="l" rtl="0">
              <a:lnSpc>
                <a:spcPct val="115000"/>
              </a:lnSpc>
              <a:spcBef>
                <a:spcPts val="1600"/>
              </a:spcBef>
              <a:spcAft>
                <a:spcPts val="0"/>
              </a:spcAft>
              <a:buNone/>
            </a:pPr>
            <a:r>
              <a:rPr lang="en" sz="1200">
                <a:solidFill>
                  <a:srgbClr val="212529"/>
                </a:solidFill>
                <a:highlight>
                  <a:srgbClr val="FFFFFF"/>
                </a:highlight>
                <a:latin typeface="Arial"/>
                <a:ea typeface="Arial"/>
                <a:cs typeface="Arial"/>
                <a:sym typeface="Arial"/>
              </a:rPr>
              <a:t>- measuring intrinsic value by evaluating underlying business, assets and earning</a:t>
            </a:r>
            <a:endParaRPr sz="1200">
              <a:solidFill>
                <a:srgbClr val="212529"/>
              </a:solidFill>
              <a:highlight>
                <a:srgbClr val="FFFFFF"/>
              </a:highlight>
              <a:latin typeface="Arial"/>
              <a:ea typeface="Arial"/>
              <a:cs typeface="Arial"/>
              <a:sym typeface="Arial"/>
            </a:endParaRPr>
          </a:p>
          <a:p>
            <a:pPr marL="457200" lvl="0" indent="-304800" algn="l" rtl="0">
              <a:lnSpc>
                <a:spcPct val="115000"/>
              </a:lnSpc>
              <a:spcBef>
                <a:spcPts val="160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Technical Analysis</a:t>
            </a:r>
            <a:endParaRPr sz="1200">
              <a:solidFill>
                <a:srgbClr val="212529"/>
              </a:solidFill>
              <a:highlight>
                <a:srgbClr val="FFFFFF"/>
              </a:highlight>
              <a:latin typeface="Arial"/>
              <a:ea typeface="Arial"/>
              <a:cs typeface="Arial"/>
              <a:sym typeface="Arial"/>
            </a:endParaRPr>
          </a:p>
          <a:p>
            <a:pPr marL="457200" lvl="0" indent="457200" algn="l" rtl="0">
              <a:lnSpc>
                <a:spcPct val="115000"/>
              </a:lnSpc>
              <a:spcBef>
                <a:spcPts val="1600"/>
              </a:spcBef>
              <a:spcAft>
                <a:spcPts val="0"/>
              </a:spcAft>
              <a:buNone/>
            </a:pPr>
            <a:r>
              <a:rPr lang="en" sz="1200">
                <a:solidFill>
                  <a:srgbClr val="212529"/>
                </a:solidFill>
                <a:highlight>
                  <a:srgbClr val="FFFFFF"/>
                </a:highlight>
                <a:latin typeface="Arial"/>
                <a:ea typeface="Arial"/>
                <a:cs typeface="Arial"/>
                <a:sym typeface="Arial"/>
              </a:rPr>
              <a:t>- evaluating through statistics of historical values.</a:t>
            </a:r>
            <a:endParaRPr sz="1200">
              <a:solidFill>
                <a:srgbClr val="212529"/>
              </a:solidFill>
              <a:highlight>
                <a:srgbClr val="FFFFFF"/>
              </a:highlight>
              <a:latin typeface="Arial"/>
              <a:ea typeface="Arial"/>
              <a:cs typeface="Arial"/>
              <a:sym typeface="Arial"/>
            </a:endParaRPr>
          </a:p>
          <a:p>
            <a:pPr marL="457200" lvl="0" indent="-304800" algn="l" rtl="0">
              <a:lnSpc>
                <a:spcPct val="115000"/>
              </a:lnSpc>
              <a:spcBef>
                <a:spcPts val="160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Quantitative Analysis </a:t>
            </a:r>
            <a:endParaRPr sz="1200">
              <a:solidFill>
                <a:srgbClr val="212529"/>
              </a:solidFill>
              <a:highlight>
                <a:srgbClr val="FFFFFF"/>
              </a:highlight>
              <a:latin typeface="Arial"/>
              <a:ea typeface="Arial"/>
              <a:cs typeface="Arial"/>
              <a:sym typeface="Arial"/>
            </a:endParaRPr>
          </a:p>
          <a:p>
            <a:pPr marL="457200" lvl="0" indent="457200" algn="l" rtl="0">
              <a:lnSpc>
                <a:spcPct val="115000"/>
              </a:lnSpc>
              <a:spcBef>
                <a:spcPts val="1600"/>
              </a:spcBef>
              <a:spcAft>
                <a:spcPts val="0"/>
              </a:spcAft>
              <a:buNone/>
            </a:pPr>
            <a:r>
              <a:rPr lang="en" sz="1200">
                <a:solidFill>
                  <a:srgbClr val="212529"/>
                </a:solidFill>
                <a:highlight>
                  <a:srgbClr val="FFFFFF"/>
                </a:highlight>
                <a:latin typeface="Arial"/>
                <a:ea typeface="Arial"/>
                <a:cs typeface="Arial"/>
                <a:sym typeface="Arial"/>
              </a:rPr>
              <a:t>- evaluating historical performance using specific financial ratio</a:t>
            </a:r>
            <a:endParaRPr sz="1200">
              <a:solidFill>
                <a:srgbClr val="212529"/>
              </a:solidFill>
              <a:highlight>
                <a:srgbClr val="FFFFFF"/>
              </a:highlight>
              <a:latin typeface="Arial"/>
              <a:ea typeface="Arial"/>
              <a:cs typeface="Arial"/>
              <a:sym typeface="Arial"/>
            </a:endParaRPr>
          </a:p>
          <a:p>
            <a:pPr marL="0" lvl="0" indent="0" algn="l" rtl="0">
              <a:lnSpc>
                <a:spcPct val="115000"/>
              </a:lnSpc>
              <a:spcBef>
                <a:spcPts val="1600"/>
              </a:spcBef>
              <a:spcAft>
                <a:spcPts val="1600"/>
              </a:spcAft>
              <a:buNone/>
            </a:pPr>
            <a:endParaRPr sz="1200">
              <a:solidFill>
                <a:srgbClr val="212529"/>
              </a:solidFill>
              <a:highlight>
                <a:srgbClr val="FFFFFF"/>
              </a:highlight>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a:t>Risk Measures</a:t>
            </a:r>
            <a:endParaRPr/>
          </a:p>
        </p:txBody>
      </p:sp>
      <p:sp>
        <p:nvSpPr>
          <p:cNvPr id="154" name="Google Shape;154;p24"/>
          <p:cNvSpPr txBox="1">
            <a:spLocks noGrp="1"/>
          </p:cNvSpPr>
          <p:nvPr>
            <p:ph type="body" idx="1"/>
          </p:nvPr>
        </p:nvSpPr>
        <p:spPr>
          <a:xfrm>
            <a:off x="727650" y="2078875"/>
            <a:ext cx="7688700" cy="2261100"/>
          </a:xfrm>
          <a:prstGeom prst="rect">
            <a:avLst/>
          </a:prstGeom>
        </p:spPr>
        <p:txBody>
          <a:bodyPr spcFirstLastPara="1" wrap="square" lIns="91425" tIns="91425" rIns="91425" bIns="91425" anchor="t" anchorCtr="0">
            <a:noAutofit/>
          </a:bodyPr>
          <a:lstStyle/>
          <a:p>
            <a:pPr marL="457200" lvl="0" indent="-304800" algn="l" rtl="0">
              <a:lnSpc>
                <a:spcPct val="150000"/>
              </a:lnSpc>
              <a:spcBef>
                <a:spcPts val="0"/>
              </a:spcBef>
              <a:spcAft>
                <a:spcPts val="0"/>
              </a:spcAft>
              <a:buClr>
                <a:srgbClr val="212529"/>
              </a:buClr>
              <a:buSzPts val="1200"/>
              <a:buFont typeface="Arial"/>
              <a:buChar char="●"/>
            </a:pPr>
            <a:r>
              <a:rPr lang="en" sz="1200" b="1">
                <a:solidFill>
                  <a:srgbClr val="212529"/>
                </a:solidFill>
                <a:highlight>
                  <a:srgbClr val="FFFFFF"/>
                </a:highlight>
                <a:latin typeface="Arial"/>
                <a:ea typeface="Arial"/>
                <a:cs typeface="Arial"/>
                <a:sym typeface="Arial"/>
              </a:rPr>
              <a:t>Beta </a:t>
            </a:r>
            <a:r>
              <a:rPr lang="en" sz="1200">
                <a:solidFill>
                  <a:srgbClr val="212529"/>
                </a:solidFill>
                <a:highlight>
                  <a:srgbClr val="FFFFFF"/>
                </a:highlight>
                <a:latin typeface="Arial"/>
                <a:ea typeface="Arial"/>
                <a:cs typeface="Arial"/>
                <a:sym typeface="Arial"/>
              </a:rPr>
              <a:t>- systematic (market) risk measures volatility of an individual stock compared to the entire market</a:t>
            </a:r>
            <a:endParaRPr sz="1200">
              <a:solidFill>
                <a:srgbClr val="212529"/>
              </a:solidFill>
              <a:highlight>
                <a:srgbClr val="FFFFFF"/>
              </a:highlight>
              <a:latin typeface="Arial"/>
              <a:ea typeface="Arial"/>
              <a:cs typeface="Arial"/>
              <a:sym typeface="Arial"/>
            </a:endParaRPr>
          </a:p>
          <a:p>
            <a:pPr marL="914400" lvl="1"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Money manager can attempt to increase the portfolio risk by taking on more market risk (beta greater than 1) or decrease by taking on beta less than 1</a:t>
            </a:r>
            <a:endParaRPr sz="1200">
              <a:solidFill>
                <a:srgbClr val="212529"/>
              </a:solidFill>
              <a:highlight>
                <a:srgbClr val="FFFFFF"/>
              </a:highlight>
              <a:latin typeface="Arial"/>
              <a:ea typeface="Arial"/>
              <a:cs typeface="Arial"/>
              <a:sym typeface="Arial"/>
            </a:endParaRPr>
          </a:p>
          <a:p>
            <a:pPr marL="457200" lvl="0" indent="-304800" algn="l" rtl="0">
              <a:lnSpc>
                <a:spcPct val="150000"/>
              </a:lnSpc>
              <a:spcBef>
                <a:spcPts val="0"/>
              </a:spcBef>
              <a:spcAft>
                <a:spcPts val="0"/>
              </a:spcAft>
              <a:buClr>
                <a:srgbClr val="212529"/>
              </a:buClr>
              <a:buSzPts val="1200"/>
              <a:buFont typeface="Arial"/>
              <a:buChar char="●"/>
            </a:pPr>
            <a:r>
              <a:rPr lang="en" sz="1200" b="1">
                <a:solidFill>
                  <a:srgbClr val="212529"/>
                </a:solidFill>
                <a:highlight>
                  <a:srgbClr val="FFFFFF"/>
                </a:highlight>
                <a:latin typeface="Arial"/>
                <a:ea typeface="Arial"/>
                <a:cs typeface="Arial"/>
                <a:sym typeface="Arial"/>
              </a:rPr>
              <a:t>Alpha </a:t>
            </a:r>
            <a:r>
              <a:rPr lang="en" sz="1200">
                <a:solidFill>
                  <a:srgbClr val="212529"/>
                </a:solidFill>
                <a:highlight>
                  <a:srgbClr val="FFFFFF"/>
                </a:highlight>
                <a:latin typeface="Arial"/>
                <a:ea typeface="Arial"/>
                <a:cs typeface="Arial"/>
                <a:sym typeface="Arial"/>
              </a:rPr>
              <a:t>- is a measure of excess return</a:t>
            </a:r>
            <a:endParaRPr sz="1200">
              <a:solidFill>
                <a:srgbClr val="212529"/>
              </a:solidFill>
              <a:highlight>
                <a:srgbClr val="FFFFFF"/>
              </a:highlight>
              <a:latin typeface="Arial"/>
              <a:ea typeface="Arial"/>
              <a:cs typeface="Arial"/>
              <a:sym typeface="Arial"/>
            </a:endParaRPr>
          </a:p>
          <a:p>
            <a:pPr marL="914400" lvl="1"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Active strategies include tactics that leverage stock, sector or country selection, fundamental analysis, position sizing, and technical analysis</a:t>
            </a:r>
            <a:endParaRPr sz="1200">
              <a:solidFill>
                <a:srgbClr val="212529"/>
              </a:solidFill>
              <a:highlight>
                <a:srgbClr val="FFFFFF"/>
              </a:highlight>
              <a:latin typeface="Arial"/>
              <a:ea typeface="Arial"/>
              <a:cs typeface="Arial"/>
              <a:sym typeface="Arial"/>
            </a:endParaRPr>
          </a:p>
          <a:p>
            <a:pPr marL="457200" lvl="0" indent="-304800" algn="l" rtl="0">
              <a:lnSpc>
                <a:spcPct val="150000"/>
              </a:lnSpc>
              <a:spcBef>
                <a:spcPts val="0"/>
              </a:spcBef>
              <a:spcAft>
                <a:spcPts val="0"/>
              </a:spcAft>
              <a:buClr>
                <a:srgbClr val="212529"/>
              </a:buClr>
              <a:buSzPts val="1200"/>
              <a:buFont typeface="Arial"/>
              <a:buChar char="●"/>
            </a:pPr>
            <a:r>
              <a:rPr lang="en" sz="1200" b="1">
                <a:solidFill>
                  <a:srgbClr val="212529"/>
                </a:solidFill>
                <a:highlight>
                  <a:srgbClr val="FFFFFF"/>
                </a:highlight>
                <a:latin typeface="Arial"/>
                <a:ea typeface="Arial"/>
                <a:cs typeface="Arial"/>
                <a:sym typeface="Arial"/>
              </a:rPr>
              <a:t>R-squared</a:t>
            </a:r>
            <a:r>
              <a:rPr lang="en" sz="1200">
                <a:solidFill>
                  <a:srgbClr val="212529"/>
                </a:solidFill>
                <a:highlight>
                  <a:srgbClr val="FFFFFF"/>
                </a:highlight>
                <a:latin typeface="Arial"/>
                <a:ea typeface="Arial"/>
                <a:cs typeface="Arial"/>
                <a:sym typeface="Arial"/>
              </a:rPr>
              <a:t> - correlation between the investment and benchmark (percentage- 80-100% high correlation, lower than 70% low correlation)</a:t>
            </a:r>
            <a:endParaRPr sz="1200">
              <a:solidFill>
                <a:srgbClr val="212529"/>
              </a:solidFill>
              <a:highlight>
                <a:srgbClr val="FFFFFF"/>
              </a:highlight>
              <a:latin typeface="Arial"/>
              <a:ea typeface="Arial"/>
              <a:cs typeface="Arial"/>
              <a:sym typeface="Arial"/>
            </a:endParaRPr>
          </a:p>
          <a:p>
            <a:pPr marL="457200" lvl="0" indent="-304800" algn="l" rtl="0">
              <a:lnSpc>
                <a:spcPct val="150000"/>
              </a:lnSpc>
              <a:spcBef>
                <a:spcPts val="0"/>
              </a:spcBef>
              <a:spcAft>
                <a:spcPts val="0"/>
              </a:spcAft>
              <a:buClr>
                <a:srgbClr val="212529"/>
              </a:buClr>
              <a:buSzPts val="1200"/>
              <a:buFont typeface="Arial"/>
              <a:buChar char="●"/>
            </a:pPr>
            <a:r>
              <a:rPr lang="en" sz="1200" b="1">
                <a:solidFill>
                  <a:srgbClr val="212529"/>
                </a:solidFill>
                <a:highlight>
                  <a:srgbClr val="FFFFFF"/>
                </a:highlight>
                <a:latin typeface="Arial"/>
                <a:ea typeface="Arial"/>
                <a:cs typeface="Arial"/>
                <a:sym typeface="Arial"/>
              </a:rPr>
              <a:t>Standard Deviation</a:t>
            </a:r>
            <a:r>
              <a:rPr lang="en" sz="1200">
                <a:solidFill>
                  <a:srgbClr val="212529"/>
                </a:solidFill>
                <a:highlight>
                  <a:srgbClr val="FFFFFF"/>
                </a:highlight>
                <a:latin typeface="Arial"/>
                <a:ea typeface="Arial"/>
                <a:cs typeface="Arial"/>
                <a:sym typeface="Arial"/>
              </a:rPr>
              <a:t> - data dispersion compared to mean value (volatility)</a:t>
            </a:r>
            <a:endParaRPr sz="1200">
              <a:solidFill>
                <a:srgbClr val="212529"/>
              </a:solidFill>
              <a:highlight>
                <a:srgbClr val="FFFFFF"/>
              </a:highlight>
              <a:latin typeface="Arial"/>
              <a:ea typeface="Arial"/>
              <a:cs typeface="Arial"/>
              <a:sym typeface="Arial"/>
            </a:endParaRPr>
          </a:p>
          <a:p>
            <a:pPr marL="0" lvl="0" indent="0" algn="l" rtl="0">
              <a:lnSpc>
                <a:spcPct val="115000"/>
              </a:lnSpc>
              <a:spcBef>
                <a:spcPts val="1600"/>
              </a:spcBef>
              <a:spcAft>
                <a:spcPts val="1600"/>
              </a:spcAft>
              <a:buNone/>
            </a:pPr>
            <a:r>
              <a:rPr lang="en" sz="1200">
                <a:solidFill>
                  <a:srgbClr val="212529"/>
                </a:solidFill>
                <a:highlight>
                  <a:srgbClr val="FFFFFF"/>
                </a:highlight>
                <a:latin typeface="Arial"/>
                <a:ea typeface="Arial"/>
                <a:cs typeface="Arial"/>
                <a:sym typeface="Arial"/>
              </a:rPr>
              <a:t>	</a:t>
            </a:r>
            <a:endParaRPr sz="1200">
              <a:solidFill>
                <a:srgbClr val="212529"/>
              </a:solidFill>
              <a:highlight>
                <a:srgbClr val="FFFFFF"/>
              </a:highlight>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a:t>Risk Measures</a:t>
            </a:r>
            <a:endParaRPr/>
          </a:p>
        </p:txBody>
      </p:sp>
      <p:sp>
        <p:nvSpPr>
          <p:cNvPr id="160" name="Google Shape;160;p25"/>
          <p:cNvSpPr txBox="1">
            <a:spLocks noGrp="1"/>
          </p:cNvSpPr>
          <p:nvPr>
            <p:ph type="body" idx="1"/>
          </p:nvPr>
        </p:nvSpPr>
        <p:spPr>
          <a:xfrm>
            <a:off x="727650" y="2078875"/>
            <a:ext cx="7688700" cy="2261100"/>
          </a:xfrm>
          <a:prstGeom prst="rect">
            <a:avLst/>
          </a:prstGeom>
        </p:spPr>
        <p:txBody>
          <a:bodyPr spcFirstLastPara="1" wrap="square" lIns="91425" tIns="91425" rIns="91425" bIns="91425" anchor="t" anchorCtr="0">
            <a:noAutofit/>
          </a:bodyPr>
          <a:lstStyle/>
          <a:p>
            <a:pPr marL="457200" lvl="0" indent="-304800" algn="l" rtl="0">
              <a:lnSpc>
                <a:spcPct val="150000"/>
              </a:lnSpc>
              <a:spcBef>
                <a:spcPts val="0"/>
              </a:spcBef>
              <a:spcAft>
                <a:spcPts val="0"/>
              </a:spcAft>
              <a:buClr>
                <a:srgbClr val="212529"/>
              </a:buClr>
              <a:buSzPts val="1200"/>
              <a:buFont typeface="Arial"/>
              <a:buChar char="●"/>
            </a:pPr>
            <a:r>
              <a:rPr lang="en" sz="1200" b="1">
                <a:solidFill>
                  <a:srgbClr val="212529"/>
                </a:solidFill>
                <a:highlight>
                  <a:srgbClr val="FFFFFF"/>
                </a:highlight>
                <a:latin typeface="Arial"/>
                <a:ea typeface="Arial"/>
                <a:cs typeface="Arial"/>
                <a:sym typeface="Arial"/>
              </a:rPr>
              <a:t>Capital Asset Pricing Model</a:t>
            </a:r>
            <a:r>
              <a:rPr lang="en" sz="1200">
                <a:solidFill>
                  <a:srgbClr val="212529"/>
                </a:solidFill>
                <a:highlight>
                  <a:srgbClr val="FFFFFF"/>
                </a:highlight>
                <a:latin typeface="Arial"/>
                <a:ea typeface="Arial"/>
                <a:cs typeface="Arial"/>
                <a:sym typeface="Arial"/>
              </a:rPr>
              <a:t> - equilibrium theory based on relationship between risk and expected return</a:t>
            </a:r>
            <a:endParaRPr sz="1200">
              <a:solidFill>
                <a:srgbClr val="212529"/>
              </a:solidFill>
              <a:highlight>
                <a:srgbClr val="FFFFFF"/>
              </a:highlight>
              <a:latin typeface="Arial"/>
              <a:ea typeface="Arial"/>
              <a:cs typeface="Arial"/>
              <a:sym typeface="Arial"/>
            </a:endParaRPr>
          </a:p>
          <a:p>
            <a:pPr marL="457200" lvl="0" indent="-304800" algn="l" rtl="0">
              <a:lnSpc>
                <a:spcPct val="150000"/>
              </a:lnSpc>
              <a:spcBef>
                <a:spcPts val="0"/>
              </a:spcBef>
              <a:spcAft>
                <a:spcPts val="0"/>
              </a:spcAft>
              <a:buClr>
                <a:srgbClr val="212529"/>
              </a:buClr>
              <a:buSzPts val="1200"/>
              <a:buFont typeface="Arial"/>
              <a:buChar char="●"/>
            </a:pPr>
            <a:r>
              <a:rPr lang="en" sz="1200" b="1">
                <a:solidFill>
                  <a:srgbClr val="212529"/>
                </a:solidFill>
                <a:highlight>
                  <a:srgbClr val="FFFFFF"/>
                </a:highlight>
                <a:latin typeface="Arial"/>
                <a:ea typeface="Arial"/>
                <a:cs typeface="Arial"/>
                <a:sym typeface="Arial"/>
              </a:rPr>
              <a:t>Efficient Frontiers</a:t>
            </a:r>
            <a:r>
              <a:rPr lang="en" sz="1200">
                <a:solidFill>
                  <a:srgbClr val="212529"/>
                </a:solidFill>
                <a:highlight>
                  <a:srgbClr val="FFFFFF"/>
                </a:highlight>
                <a:latin typeface="Arial"/>
                <a:ea typeface="Arial"/>
                <a:cs typeface="Arial"/>
                <a:sym typeface="Arial"/>
              </a:rPr>
              <a:t> -  optimal level of diversification and asset allocation given the </a:t>
            </a:r>
            <a:r>
              <a:rPr lang="en" sz="1200">
                <a:solidFill>
                  <a:srgbClr val="212529"/>
                </a:solidFill>
                <a:highlight>
                  <a:srgbClr val="FFFFFF"/>
                </a:highlight>
                <a:uFill>
                  <a:noFill/>
                </a:uFill>
                <a:latin typeface="Arial"/>
                <a:ea typeface="Arial"/>
                <a:cs typeface="Arial"/>
                <a:sym typeface="Arial"/>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intrinsic risks of a portfolio</a:t>
            </a:r>
            <a:endParaRPr sz="1200">
              <a:solidFill>
                <a:srgbClr val="212529"/>
              </a:solidFill>
              <a:highlight>
                <a:schemeClr val="lt1"/>
              </a:highlight>
              <a:latin typeface="Arial"/>
              <a:ea typeface="Arial"/>
              <a:cs typeface="Arial"/>
              <a:sym typeface="Arial"/>
            </a:endParaRPr>
          </a:p>
          <a:p>
            <a:pPr marL="457200" lvl="0" indent="-304800" algn="l" rtl="0">
              <a:lnSpc>
                <a:spcPct val="150000"/>
              </a:lnSpc>
              <a:spcBef>
                <a:spcPts val="0"/>
              </a:spcBef>
              <a:spcAft>
                <a:spcPts val="0"/>
              </a:spcAft>
              <a:buClr>
                <a:srgbClr val="212529"/>
              </a:buClr>
              <a:buSzPts val="1200"/>
              <a:buFont typeface="Arial"/>
              <a:buChar char="●"/>
            </a:pPr>
            <a:r>
              <a:rPr lang="en" sz="1200" b="1">
                <a:solidFill>
                  <a:srgbClr val="212529"/>
                </a:solidFill>
                <a:highlight>
                  <a:schemeClr val="lt1"/>
                </a:highlight>
                <a:latin typeface="Arial"/>
                <a:ea typeface="Arial"/>
                <a:cs typeface="Arial"/>
                <a:sym typeface="Arial"/>
              </a:rPr>
              <a:t>Sharpe Ratio </a:t>
            </a:r>
            <a:r>
              <a:rPr lang="en" sz="1200">
                <a:solidFill>
                  <a:srgbClr val="212529"/>
                </a:solidFill>
                <a:highlight>
                  <a:schemeClr val="lt1"/>
                </a:highlight>
                <a:latin typeface="Arial"/>
                <a:ea typeface="Arial"/>
                <a:cs typeface="Arial"/>
                <a:sym typeface="Arial"/>
              </a:rPr>
              <a:t>- measures performance as adjusted to the associated risk (adjusted rate of return divided by st. deviation) </a:t>
            </a:r>
            <a:endParaRPr sz="1200">
              <a:solidFill>
                <a:srgbClr val="212529"/>
              </a:solidFill>
              <a:highlight>
                <a:schemeClr val="lt1"/>
              </a:highlight>
              <a:latin typeface="Arial"/>
              <a:ea typeface="Arial"/>
              <a:cs typeface="Arial"/>
              <a:sym typeface="Arial"/>
            </a:endParaRPr>
          </a:p>
          <a:p>
            <a:pPr marL="914400" lvl="1" indent="-304800" algn="l" rtl="0">
              <a:lnSpc>
                <a:spcPct val="150000"/>
              </a:lnSpc>
              <a:spcBef>
                <a:spcPts val="0"/>
              </a:spcBef>
              <a:spcAft>
                <a:spcPts val="0"/>
              </a:spcAft>
              <a:buClr>
                <a:srgbClr val="212529"/>
              </a:buClr>
              <a:buSzPts val="1200"/>
              <a:buFont typeface="Arial"/>
              <a:buChar char="○"/>
            </a:pPr>
            <a:r>
              <a:rPr lang="en" sz="1200" b="1">
                <a:solidFill>
                  <a:srgbClr val="212529"/>
                </a:solidFill>
                <a:highlight>
                  <a:schemeClr val="lt1"/>
                </a:highlight>
                <a:latin typeface="Arial"/>
                <a:ea typeface="Arial"/>
                <a:cs typeface="Arial"/>
                <a:sym typeface="Arial"/>
              </a:rPr>
              <a:t>Sortino Ratio</a:t>
            </a:r>
            <a:r>
              <a:rPr lang="en" sz="1200">
                <a:solidFill>
                  <a:srgbClr val="212529"/>
                </a:solidFill>
                <a:highlight>
                  <a:schemeClr val="lt1"/>
                </a:highlight>
                <a:latin typeface="Arial"/>
                <a:ea typeface="Arial"/>
                <a:cs typeface="Arial"/>
                <a:sym typeface="Arial"/>
              </a:rPr>
              <a:t> - removes the effects of upward price movements</a:t>
            </a:r>
            <a:endParaRPr sz="1200">
              <a:solidFill>
                <a:srgbClr val="212529"/>
              </a:solidFill>
              <a:highlight>
                <a:schemeClr val="lt1"/>
              </a:highlight>
              <a:latin typeface="Arial"/>
              <a:ea typeface="Arial"/>
              <a:cs typeface="Arial"/>
              <a:sym typeface="Arial"/>
            </a:endParaRPr>
          </a:p>
          <a:p>
            <a:pPr marL="914400" lvl="1" indent="-304800" algn="l" rtl="0">
              <a:lnSpc>
                <a:spcPct val="150000"/>
              </a:lnSpc>
              <a:spcBef>
                <a:spcPts val="0"/>
              </a:spcBef>
              <a:spcAft>
                <a:spcPts val="0"/>
              </a:spcAft>
              <a:buClr>
                <a:srgbClr val="212529"/>
              </a:buClr>
              <a:buSzPts val="1200"/>
              <a:buFont typeface="Arial"/>
              <a:buChar char="○"/>
            </a:pPr>
            <a:r>
              <a:rPr lang="en" sz="1200" b="1">
                <a:solidFill>
                  <a:srgbClr val="212529"/>
                </a:solidFill>
                <a:highlight>
                  <a:schemeClr val="lt1"/>
                </a:highlight>
                <a:latin typeface="Arial"/>
                <a:ea typeface="Arial"/>
                <a:cs typeface="Arial"/>
                <a:sym typeface="Arial"/>
              </a:rPr>
              <a:t>Treynor Ratio</a:t>
            </a:r>
            <a:r>
              <a:rPr lang="en" sz="1200">
                <a:solidFill>
                  <a:srgbClr val="212529"/>
                </a:solidFill>
                <a:highlight>
                  <a:schemeClr val="lt1"/>
                </a:highlight>
                <a:latin typeface="Arial"/>
                <a:ea typeface="Arial"/>
                <a:cs typeface="Arial"/>
                <a:sym typeface="Arial"/>
              </a:rPr>
              <a:t> - uses beta (correlation) with the portfolio</a:t>
            </a:r>
            <a:endParaRPr sz="1200">
              <a:solidFill>
                <a:srgbClr val="212529"/>
              </a:solidFill>
              <a:highlight>
                <a:schemeClr val="lt1"/>
              </a:highlight>
              <a:latin typeface="Arial"/>
              <a:ea typeface="Arial"/>
              <a:cs typeface="Arial"/>
              <a:sym typeface="Arial"/>
            </a:endParaRPr>
          </a:p>
          <a:p>
            <a:pPr marL="457200" lvl="0" indent="0" algn="l" rtl="0">
              <a:lnSpc>
                <a:spcPct val="150000"/>
              </a:lnSpc>
              <a:spcBef>
                <a:spcPts val="1600"/>
              </a:spcBef>
              <a:spcAft>
                <a:spcPts val="0"/>
              </a:spcAft>
              <a:buNone/>
            </a:pPr>
            <a:endParaRPr sz="1200">
              <a:solidFill>
                <a:srgbClr val="212529"/>
              </a:solidFill>
              <a:highlight>
                <a:schemeClr val="lt1"/>
              </a:highlight>
              <a:latin typeface="Arial"/>
              <a:ea typeface="Arial"/>
              <a:cs typeface="Arial"/>
              <a:sym typeface="Arial"/>
            </a:endParaRPr>
          </a:p>
          <a:p>
            <a:pPr marL="457200" lvl="0" indent="0" algn="l" rtl="0">
              <a:lnSpc>
                <a:spcPct val="115000"/>
              </a:lnSpc>
              <a:spcBef>
                <a:spcPts val="1600"/>
              </a:spcBef>
              <a:spcAft>
                <a:spcPts val="1600"/>
              </a:spcAft>
              <a:buNone/>
            </a:pPr>
            <a:endParaRPr sz="1200">
              <a:solidFill>
                <a:srgbClr val="212529"/>
              </a:solidFill>
              <a:highlight>
                <a:srgbClr val="FFFFFF"/>
              </a:highlight>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6"/>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a:t>Risk Measures</a:t>
            </a:r>
            <a:endParaRPr/>
          </a:p>
        </p:txBody>
      </p:sp>
      <p:sp>
        <p:nvSpPr>
          <p:cNvPr id="166" name="Google Shape;166;p26"/>
          <p:cNvSpPr txBox="1">
            <a:spLocks noGrp="1"/>
          </p:cNvSpPr>
          <p:nvPr>
            <p:ph type="body" idx="1"/>
          </p:nvPr>
        </p:nvSpPr>
        <p:spPr>
          <a:xfrm>
            <a:off x="727650" y="2078875"/>
            <a:ext cx="7688700" cy="2261100"/>
          </a:xfrm>
          <a:prstGeom prst="rect">
            <a:avLst/>
          </a:prstGeom>
        </p:spPr>
        <p:txBody>
          <a:bodyPr spcFirstLastPara="1" wrap="square" lIns="91425" tIns="91425" rIns="91425" bIns="91425" anchor="t" anchorCtr="0">
            <a:noAutofit/>
          </a:bodyPr>
          <a:lstStyle/>
          <a:p>
            <a:pPr marL="457200" lvl="0" indent="-304800" algn="l" rtl="0">
              <a:lnSpc>
                <a:spcPct val="150000"/>
              </a:lnSpc>
              <a:spcBef>
                <a:spcPts val="0"/>
              </a:spcBef>
              <a:spcAft>
                <a:spcPts val="0"/>
              </a:spcAft>
              <a:buClr>
                <a:srgbClr val="212529"/>
              </a:buClr>
              <a:buSzPts val="1200"/>
              <a:buFont typeface="Arial"/>
              <a:buChar char="●"/>
            </a:pPr>
            <a:r>
              <a:rPr lang="en" sz="1200" b="1">
                <a:solidFill>
                  <a:srgbClr val="212529"/>
                </a:solidFill>
                <a:highlight>
                  <a:schemeClr val="lt1"/>
                </a:highlight>
                <a:latin typeface="Arial"/>
                <a:ea typeface="Arial"/>
                <a:cs typeface="Arial"/>
                <a:sym typeface="Arial"/>
              </a:rPr>
              <a:t>Value at Risk (VaR)</a:t>
            </a:r>
            <a:r>
              <a:rPr lang="en" sz="1200">
                <a:solidFill>
                  <a:srgbClr val="212529"/>
                </a:solidFill>
                <a:highlight>
                  <a:schemeClr val="lt1"/>
                </a:highlight>
                <a:latin typeface="Arial"/>
                <a:ea typeface="Arial"/>
                <a:cs typeface="Arial"/>
                <a:sym typeface="Arial"/>
              </a:rPr>
              <a:t> - the maximum potential loss with a degree of confidence for a specific period</a:t>
            </a:r>
            <a:endParaRPr sz="1200">
              <a:solidFill>
                <a:srgbClr val="212529"/>
              </a:solidFill>
              <a:highlight>
                <a:schemeClr val="lt1"/>
              </a:highlight>
              <a:latin typeface="Arial"/>
              <a:ea typeface="Arial"/>
              <a:cs typeface="Arial"/>
              <a:sym typeface="Arial"/>
            </a:endParaRPr>
          </a:p>
          <a:p>
            <a:pPr marL="457200" lvl="0" indent="0" algn="l" rtl="0">
              <a:lnSpc>
                <a:spcPct val="150000"/>
              </a:lnSpc>
              <a:spcBef>
                <a:spcPts val="1600"/>
              </a:spcBef>
              <a:spcAft>
                <a:spcPts val="0"/>
              </a:spcAft>
              <a:buNone/>
            </a:pPr>
            <a:endParaRPr sz="1200">
              <a:solidFill>
                <a:srgbClr val="212529"/>
              </a:solidFill>
              <a:highlight>
                <a:schemeClr val="lt1"/>
              </a:highlight>
              <a:latin typeface="Arial"/>
              <a:ea typeface="Arial"/>
              <a:cs typeface="Arial"/>
              <a:sym typeface="Arial"/>
            </a:endParaRPr>
          </a:p>
          <a:p>
            <a:pPr marL="457200" lvl="0" indent="0" algn="l" rtl="0">
              <a:lnSpc>
                <a:spcPct val="115000"/>
              </a:lnSpc>
              <a:spcBef>
                <a:spcPts val="1600"/>
              </a:spcBef>
              <a:spcAft>
                <a:spcPts val="1600"/>
              </a:spcAft>
              <a:buNone/>
            </a:pPr>
            <a:endParaRPr sz="1200">
              <a:solidFill>
                <a:srgbClr val="212529"/>
              </a:solidFill>
              <a:highlight>
                <a:srgbClr val="FFFFFF"/>
              </a:highlight>
              <a:latin typeface="Arial"/>
              <a:ea typeface="Arial"/>
              <a:cs typeface="Arial"/>
              <a:sym typeface="Arial"/>
            </a:endParaRPr>
          </a:p>
        </p:txBody>
      </p:sp>
      <p:pic>
        <p:nvPicPr>
          <p:cNvPr id="167" name="Google Shape;167;p26"/>
          <p:cNvPicPr preferRelativeResize="0"/>
          <p:nvPr/>
        </p:nvPicPr>
        <p:blipFill>
          <a:blip r:embed="rId3">
            <a:alphaModFix/>
          </a:blip>
          <a:stretch>
            <a:fillRect/>
          </a:stretch>
        </p:blipFill>
        <p:spPr>
          <a:xfrm>
            <a:off x="2076075" y="2612100"/>
            <a:ext cx="4274475" cy="21814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7"/>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a:t>Risk for Brokerage Firms</a:t>
            </a:r>
            <a:endParaRPr/>
          </a:p>
        </p:txBody>
      </p:sp>
      <p:sp>
        <p:nvSpPr>
          <p:cNvPr id="173" name="Google Shape;173;p27"/>
          <p:cNvSpPr txBox="1">
            <a:spLocks noGrp="1"/>
          </p:cNvSpPr>
          <p:nvPr>
            <p:ph type="body" idx="1"/>
          </p:nvPr>
        </p:nvSpPr>
        <p:spPr>
          <a:xfrm>
            <a:off x="727650" y="2078875"/>
            <a:ext cx="7688700" cy="22611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sz="1200">
                <a:solidFill>
                  <a:srgbClr val="212529"/>
                </a:solidFill>
                <a:highlight>
                  <a:srgbClr val="FFFFFF"/>
                </a:highlight>
                <a:latin typeface="Arial"/>
                <a:ea typeface="Arial"/>
                <a:cs typeface="Arial"/>
                <a:sym typeface="Arial"/>
              </a:rPr>
              <a:t>Sources of risk in the Brokerage Business:</a:t>
            </a:r>
            <a:endParaRPr sz="1200">
              <a:solidFill>
                <a:srgbClr val="212529"/>
              </a:solidFill>
              <a:highlight>
                <a:srgbClr val="FFFFFF"/>
              </a:highlight>
              <a:latin typeface="Arial"/>
              <a:ea typeface="Arial"/>
              <a:cs typeface="Arial"/>
              <a:sym typeface="Arial"/>
            </a:endParaRPr>
          </a:p>
          <a:p>
            <a:pPr marL="457200" lvl="0" indent="-304800" algn="l" rtl="0">
              <a:lnSpc>
                <a:spcPct val="150000"/>
              </a:lnSpc>
              <a:spcBef>
                <a:spcPts val="160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Internal (failing to gain expected market share, compliance risks, credit risks)</a:t>
            </a:r>
            <a:endParaRPr sz="1200">
              <a:solidFill>
                <a:srgbClr val="212529"/>
              </a:solidFill>
              <a:highlight>
                <a:srgbClr val="FFFFFF"/>
              </a:highlight>
              <a:latin typeface="Arial"/>
              <a:ea typeface="Arial"/>
              <a:cs typeface="Arial"/>
              <a:sym typeface="Arial"/>
            </a:endParaRPr>
          </a:p>
          <a:p>
            <a:pPr marL="457200" lvl="0"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Competition risks (banks, other security traders, copied innovations, constraints on innovation)</a:t>
            </a:r>
            <a:endParaRPr sz="1200">
              <a:solidFill>
                <a:srgbClr val="212529"/>
              </a:solidFill>
              <a:highlight>
                <a:srgbClr val="FFFFFF"/>
              </a:highlight>
              <a:latin typeface="Arial"/>
              <a:ea typeface="Arial"/>
              <a:cs typeface="Arial"/>
              <a:sym typeface="Arial"/>
            </a:endParaRPr>
          </a:p>
          <a:p>
            <a:pPr marL="457200" lvl="0"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Loss of a favorable business environment (macroeconomic changes)</a:t>
            </a:r>
            <a:endParaRPr sz="1200">
              <a:solidFill>
                <a:srgbClr val="212529"/>
              </a:solidFill>
              <a:highlight>
                <a:schemeClr val="lt1"/>
              </a:highlight>
              <a:latin typeface="Arial"/>
              <a:ea typeface="Arial"/>
              <a:cs typeface="Arial"/>
              <a:sym typeface="Arial"/>
            </a:endParaRPr>
          </a:p>
          <a:p>
            <a:pPr marL="457200" lvl="0" indent="0" algn="l" rtl="0">
              <a:lnSpc>
                <a:spcPct val="115000"/>
              </a:lnSpc>
              <a:spcBef>
                <a:spcPts val="1600"/>
              </a:spcBef>
              <a:spcAft>
                <a:spcPts val="1600"/>
              </a:spcAft>
              <a:buNone/>
            </a:pPr>
            <a:endParaRPr sz="1200">
              <a:solidFill>
                <a:srgbClr val="212529"/>
              </a:solidFill>
              <a:highlight>
                <a:srgbClr val="FFFFFF"/>
              </a:highlight>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a:t>Risk Assessment of Customers</a:t>
            </a:r>
            <a:endParaRPr/>
          </a:p>
        </p:txBody>
      </p:sp>
      <p:sp>
        <p:nvSpPr>
          <p:cNvPr id="179" name="Google Shape;179;p28"/>
          <p:cNvSpPr txBox="1">
            <a:spLocks noGrp="1"/>
          </p:cNvSpPr>
          <p:nvPr>
            <p:ph type="body" idx="1"/>
          </p:nvPr>
        </p:nvSpPr>
        <p:spPr>
          <a:xfrm>
            <a:off x="727650" y="2078875"/>
            <a:ext cx="7688700" cy="2261100"/>
          </a:xfrm>
          <a:prstGeom prst="rect">
            <a:avLst/>
          </a:prstGeom>
        </p:spPr>
        <p:txBody>
          <a:bodyPr spcFirstLastPara="1" wrap="square" lIns="91425" tIns="91425" rIns="91425" bIns="91425" anchor="t" anchorCtr="0">
            <a:noAutofit/>
          </a:bodyPr>
          <a:lstStyle/>
          <a:p>
            <a:pPr marL="457200" lvl="0"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 nature of the customer (e.g., institutional or retail) and its corresponding level of experience and sophistication</a:t>
            </a:r>
            <a:endParaRPr sz="1200">
              <a:solidFill>
                <a:srgbClr val="212529"/>
              </a:solidFill>
              <a:highlight>
                <a:srgbClr val="FFFFFF"/>
              </a:highlight>
              <a:latin typeface="Arial"/>
              <a:ea typeface="Arial"/>
              <a:cs typeface="Arial"/>
              <a:sym typeface="Arial"/>
            </a:endParaRPr>
          </a:p>
          <a:p>
            <a:pPr marL="457200" lvl="0"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 creditworthiness of the customer, as measured by established credit policies and procedures of the broker/intermediary</a:t>
            </a:r>
            <a:endParaRPr sz="1200">
              <a:solidFill>
                <a:srgbClr val="212529"/>
              </a:solidFill>
              <a:highlight>
                <a:srgbClr val="FFFFFF"/>
              </a:highlight>
              <a:latin typeface="Arial"/>
              <a:ea typeface="Arial"/>
              <a:cs typeface="Arial"/>
              <a:sym typeface="Arial"/>
            </a:endParaRPr>
          </a:p>
          <a:p>
            <a:pPr marL="457200" lvl="0"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 authority (including apparent authority) of the customer to conduct its proposed trading activities, including the customer's legal authority and the capacity of the individuals responsible for the trading.</a:t>
            </a:r>
            <a:endParaRPr sz="1200">
              <a:solidFill>
                <a:srgbClr val="212529"/>
              </a:solidFill>
              <a:highlight>
                <a:srgbClr val="FFFFFF"/>
              </a:highlight>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29"/>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a:t>Management of customer risk</a:t>
            </a:r>
            <a:endParaRPr/>
          </a:p>
        </p:txBody>
      </p:sp>
      <p:sp>
        <p:nvSpPr>
          <p:cNvPr id="185" name="Google Shape;185;p29"/>
          <p:cNvSpPr txBox="1">
            <a:spLocks noGrp="1"/>
          </p:cNvSpPr>
          <p:nvPr>
            <p:ph type="body" idx="1"/>
          </p:nvPr>
        </p:nvSpPr>
        <p:spPr>
          <a:xfrm>
            <a:off x="727650" y="2078875"/>
            <a:ext cx="7688700" cy="2261100"/>
          </a:xfrm>
          <a:prstGeom prst="rect">
            <a:avLst/>
          </a:prstGeom>
        </p:spPr>
        <p:txBody>
          <a:bodyPr spcFirstLastPara="1" wrap="square" lIns="91425" tIns="91425" rIns="91425" bIns="91425" anchor="t" anchorCtr="0">
            <a:noAutofit/>
          </a:bodyPr>
          <a:lstStyle/>
          <a:p>
            <a:pPr marL="457200" lvl="0"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Establishing margin requirements and position limits at adequate levels</a:t>
            </a:r>
            <a:endParaRPr sz="1200">
              <a:solidFill>
                <a:srgbClr val="212529"/>
              </a:solidFill>
              <a:highlight>
                <a:srgbClr val="FFFFFF"/>
              </a:highlight>
              <a:latin typeface="Arial"/>
              <a:ea typeface="Arial"/>
              <a:cs typeface="Arial"/>
              <a:sym typeface="Arial"/>
            </a:endParaRPr>
          </a:p>
          <a:p>
            <a:pPr marL="457200" lvl="0"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Reviewing significant market exposures at least daily</a:t>
            </a:r>
            <a:endParaRPr sz="1200">
              <a:solidFill>
                <a:srgbClr val="212529"/>
              </a:solidFill>
              <a:highlight>
                <a:srgbClr val="FFFFFF"/>
              </a:highlight>
              <a:latin typeface="Arial"/>
              <a:ea typeface="Arial"/>
              <a:cs typeface="Arial"/>
              <a:sym typeface="Arial"/>
            </a:endParaRPr>
          </a:p>
          <a:p>
            <a:pPr marL="457200" lvl="0"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Calling for additional collateral modifying margin requirements or position limits, reducing position size</a:t>
            </a:r>
            <a:endParaRPr sz="1200">
              <a:solidFill>
                <a:srgbClr val="212529"/>
              </a:solidFill>
              <a:highlight>
                <a:srgbClr val="FFFFFF"/>
              </a:highlight>
              <a:latin typeface="Arial"/>
              <a:ea typeface="Arial"/>
              <a:cs typeface="Arial"/>
              <a:sym typeface="Arial"/>
            </a:endParaRPr>
          </a:p>
          <a:p>
            <a:pPr marL="457200" lvl="0"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Identifying and protecting customer property in their custody</a:t>
            </a:r>
            <a:endParaRPr sz="1200">
              <a:solidFill>
                <a:srgbClr val="212529"/>
              </a:solidFill>
              <a:highlight>
                <a:srgbClr val="FFFFFF"/>
              </a:highlight>
              <a:latin typeface="Arial"/>
              <a:ea typeface="Arial"/>
              <a:cs typeface="Arial"/>
              <a:sym typeface="Arial"/>
            </a:endParaRPr>
          </a:p>
          <a:p>
            <a:pPr marL="457200" lvl="0"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Identifying cheating and arbitrage trading </a:t>
            </a:r>
            <a:endParaRPr sz="1200">
              <a:solidFill>
                <a:srgbClr val="212529"/>
              </a:solidFill>
              <a:highlight>
                <a:srgbClr val="FFFFFF"/>
              </a:highlight>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0"/>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a:t>References </a:t>
            </a:r>
            <a:endParaRPr/>
          </a:p>
        </p:txBody>
      </p:sp>
      <p:sp>
        <p:nvSpPr>
          <p:cNvPr id="191" name="Google Shape;191;p30"/>
          <p:cNvSpPr txBox="1">
            <a:spLocks noGrp="1"/>
          </p:cNvSpPr>
          <p:nvPr>
            <p:ph type="body" idx="1"/>
          </p:nvPr>
        </p:nvSpPr>
        <p:spPr>
          <a:xfrm>
            <a:off x="727650" y="2078875"/>
            <a:ext cx="7688700" cy="2261100"/>
          </a:xfrm>
          <a:prstGeom prst="rect">
            <a:avLst/>
          </a:prstGeom>
        </p:spPr>
        <p:txBody>
          <a:bodyPr spcFirstLastPara="1" wrap="square" lIns="91425" tIns="91425" rIns="91425" bIns="91425" anchor="t" anchorCtr="0">
            <a:noAutofit/>
          </a:bodyPr>
          <a:lstStyle/>
          <a:p>
            <a:pPr marL="457200" lvl="0" indent="-292100" algn="l" rtl="0">
              <a:lnSpc>
                <a:spcPct val="100000"/>
              </a:lnSpc>
              <a:spcBef>
                <a:spcPts val="0"/>
              </a:spcBef>
              <a:spcAft>
                <a:spcPts val="0"/>
              </a:spcAft>
              <a:buClr>
                <a:srgbClr val="212529"/>
              </a:buClr>
              <a:buSzPts val="1000"/>
              <a:buFont typeface="Arial"/>
              <a:buChar char="●"/>
            </a:pPr>
            <a:r>
              <a:rPr lang="en" sz="1000">
                <a:solidFill>
                  <a:srgbClr val="212529"/>
                </a:solidFill>
                <a:highlight>
                  <a:srgbClr val="FFFFFF"/>
                </a:highlight>
                <a:latin typeface="Arial"/>
                <a:ea typeface="Arial"/>
                <a:cs typeface="Arial"/>
                <a:sym typeface="Arial"/>
              </a:rPr>
              <a:t>Risk Management For Broker-Dealers By Alan M. Wolper </a:t>
            </a:r>
            <a:r>
              <a:rPr lang="en" sz="1000" u="sng">
                <a:solidFill>
                  <a:schemeClr val="hlink"/>
                </a:solidFill>
                <a:highlight>
                  <a:srgbClr val="FFFFFF"/>
                </a:highlight>
                <a:latin typeface="Arial"/>
                <a:ea typeface="Arial"/>
                <a:cs typeface="Arial"/>
                <a:sym typeface="Arial"/>
                <a:hlinkClick r:id="rId3"/>
              </a:rPr>
              <a:t>https://www.lockelord.com/-/media/files/newsandevents/news/2008/08/practical-compliance--risk-management-for-the-se__/files/wolper-risk-management/fileattachment/wolper_pcrm_03-08.pdf</a:t>
            </a:r>
            <a:endParaRPr sz="1000">
              <a:solidFill>
                <a:srgbClr val="212529"/>
              </a:solidFill>
              <a:highlight>
                <a:srgbClr val="FFFFFF"/>
              </a:highlight>
              <a:latin typeface="Arial"/>
              <a:ea typeface="Arial"/>
              <a:cs typeface="Arial"/>
              <a:sym typeface="Arial"/>
            </a:endParaRPr>
          </a:p>
          <a:p>
            <a:pPr marL="457200" lvl="0" indent="-292100" algn="l" rtl="0">
              <a:lnSpc>
                <a:spcPct val="100000"/>
              </a:lnSpc>
              <a:spcBef>
                <a:spcPts val="0"/>
              </a:spcBef>
              <a:spcAft>
                <a:spcPts val="0"/>
              </a:spcAft>
              <a:buClr>
                <a:srgbClr val="212529"/>
              </a:buClr>
              <a:buSzPts val="1000"/>
              <a:buFont typeface="Arial"/>
              <a:buChar char="●"/>
            </a:pPr>
            <a:r>
              <a:rPr lang="en" sz="1000">
                <a:solidFill>
                  <a:srgbClr val="212529"/>
                </a:solidFill>
                <a:highlight>
                  <a:srgbClr val="FFFFFF"/>
                </a:highlight>
                <a:latin typeface="Arial"/>
                <a:ea typeface="Arial"/>
                <a:cs typeface="Arial"/>
                <a:sym typeface="Arial"/>
              </a:rPr>
              <a:t>RISK MANAGEMENT AND CONTROL GUIDANCE FOR SECURITIES FIRMS AND THEIR SUPERVISORS </a:t>
            </a:r>
            <a:r>
              <a:rPr lang="en" sz="1000" u="sng">
                <a:solidFill>
                  <a:schemeClr val="hlink"/>
                </a:solidFill>
                <a:highlight>
                  <a:srgbClr val="FFFFFF"/>
                </a:highlight>
                <a:latin typeface="Arial"/>
                <a:ea typeface="Arial"/>
                <a:cs typeface="Arial"/>
                <a:sym typeface="Arial"/>
                <a:hlinkClick r:id="rId4"/>
              </a:rPr>
              <a:t>https://www.iosco.org/library/pubdocs/pdf/IOSCOPD78.pdf</a:t>
            </a:r>
            <a:r>
              <a:rPr lang="en" sz="1000">
                <a:solidFill>
                  <a:srgbClr val="212529"/>
                </a:solidFill>
                <a:highlight>
                  <a:srgbClr val="FFFFFF"/>
                </a:highlight>
                <a:latin typeface="Arial"/>
                <a:ea typeface="Arial"/>
                <a:cs typeface="Arial"/>
                <a:sym typeface="Arial"/>
              </a:rPr>
              <a:t> </a:t>
            </a:r>
            <a:endParaRPr sz="1000">
              <a:solidFill>
                <a:srgbClr val="212529"/>
              </a:solidFill>
              <a:highlight>
                <a:srgbClr val="FFFFFF"/>
              </a:highlight>
              <a:latin typeface="Arial"/>
              <a:ea typeface="Arial"/>
              <a:cs typeface="Arial"/>
              <a:sym typeface="Arial"/>
            </a:endParaRPr>
          </a:p>
          <a:p>
            <a:pPr marL="457200" lvl="0" indent="-292100" algn="l" rtl="0">
              <a:lnSpc>
                <a:spcPct val="100000"/>
              </a:lnSpc>
              <a:spcBef>
                <a:spcPts val="0"/>
              </a:spcBef>
              <a:spcAft>
                <a:spcPts val="0"/>
              </a:spcAft>
              <a:buClr>
                <a:srgbClr val="212529"/>
              </a:buClr>
              <a:buSzPts val="1000"/>
              <a:buFont typeface="Arial"/>
              <a:buChar char="●"/>
            </a:pPr>
            <a:r>
              <a:rPr lang="en" sz="1000">
                <a:solidFill>
                  <a:srgbClr val="212529"/>
                </a:solidFill>
                <a:highlight>
                  <a:srgbClr val="FFFFFF"/>
                </a:highlight>
                <a:latin typeface="Arial"/>
                <a:ea typeface="Arial"/>
                <a:cs typeface="Arial"/>
                <a:sym typeface="Arial"/>
              </a:rPr>
              <a:t>A comprehensive review of value at risk methodologies </a:t>
            </a:r>
            <a:r>
              <a:rPr lang="en" sz="1000" u="sng">
                <a:solidFill>
                  <a:schemeClr val="hlink"/>
                </a:solidFill>
                <a:highlight>
                  <a:srgbClr val="FFFFFF"/>
                </a:highlight>
                <a:latin typeface="Arial"/>
                <a:ea typeface="Arial"/>
                <a:cs typeface="Arial"/>
                <a:sym typeface="Arial"/>
                <a:hlinkClick r:id="rId5"/>
              </a:rPr>
              <a:t>https://www.elsevier.es/en-revista-the-spanish-review-financial-economics-332-articulo-a-comprehensive-review-value-at-S217312681300017X</a:t>
            </a:r>
            <a:r>
              <a:rPr lang="en" sz="1000">
                <a:solidFill>
                  <a:srgbClr val="212529"/>
                </a:solidFill>
                <a:highlight>
                  <a:srgbClr val="FFFFFF"/>
                </a:highlight>
                <a:latin typeface="Arial"/>
                <a:ea typeface="Arial"/>
                <a:cs typeface="Arial"/>
                <a:sym typeface="Arial"/>
              </a:rPr>
              <a:t> </a:t>
            </a:r>
            <a:endParaRPr sz="1000">
              <a:solidFill>
                <a:srgbClr val="212529"/>
              </a:solidFill>
              <a:highlight>
                <a:srgbClr val="FFFFFF"/>
              </a:highlight>
              <a:latin typeface="Arial"/>
              <a:ea typeface="Arial"/>
              <a:cs typeface="Arial"/>
              <a:sym typeface="Arial"/>
            </a:endParaRPr>
          </a:p>
          <a:p>
            <a:pPr marL="457200" lvl="0" indent="-292100" algn="l" rtl="0">
              <a:lnSpc>
                <a:spcPct val="100000"/>
              </a:lnSpc>
              <a:spcBef>
                <a:spcPts val="0"/>
              </a:spcBef>
              <a:spcAft>
                <a:spcPts val="0"/>
              </a:spcAft>
              <a:buClr>
                <a:srgbClr val="212529"/>
              </a:buClr>
              <a:buSzPts val="1000"/>
              <a:buFont typeface="Arial"/>
              <a:buChar char="●"/>
            </a:pPr>
            <a:r>
              <a:rPr lang="en" sz="1000">
                <a:solidFill>
                  <a:srgbClr val="000000"/>
                </a:solidFill>
                <a:latin typeface="Arial"/>
                <a:ea typeface="Arial"/>
                <a:cs typeface="Arial"/>
                <a:sym typeface="Arial"/>
              </a:rPr>
              <a:t>This wealth-tech startup helps Indians invest in Google, Amazon, Facebook, and other US stocks </a:t>
            </a:r>
            <a:r>
              <a:rPr lang="en" sz="1000" u="sng">
                <a:solidFill>
                  <a:srgbClr val="ED1C24"/>
                </a:solidFill>
                <a:latin typeface="Arial"/>
                <a:ea typeface="Arial"/>
                <a:cs typeface="Arial"/>
                <a:sym typeface="Arial"/>
                <a:hlinkClick r:id="rId6">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https://yourstory.com/2020/07/wealth-tech-startup-invest-google-amazon-facebook-usa-stocks</a:t>
            </a:r>
            <a:endParaRPr sz="1000">
              <a:solidFill>
                <a:srgbClr val="212529"/>
              </a:solidFill>
              <a:highlight>
                <a:srgbClr val="FFFFFF"/>
              </a:highlight>
              <a:latin typeface="Arial"/>
              <a:ea typeface="Arial"/>
              <a:cs typeface="Arial"/>
              <a:sym typeface="Arial"/>
            </a:endParaRPr>
          </a:p>
          <a:p>
            <a:pPr marL="457200" lvl="0" indent="-292100" algn="l" rtl="0">
              <a:lnSpc>
                <a:spcPct val="100000"/>
              </a:lnSpc>
              <a:spcBef>
                <a:spcPts val="0"/>
              </a:spcBef>
              <a:spcAft>
                <a:spcPts val="0"/>
              </a:spcAft>
              <a:buClr>
                <a:srgbClr val="212529"/>
              </a:buClr>
              <a:buSzPts val="1000"/>
              <a:buFont typeface="Arial"/>
              <a:buChar char="●"/>
            </a:pPr>
            <a:r>
              <a:rPr lang="en" sz="1000">
                <a:solidFill>
                  <a:srgbClr val="212529"/>
                </a:solidFill>
                <a:highlight>
                  <a:srgbClr val="FFFFFF"/>
                </a:highlight>
                <a:latin typeface="Arial"/>
                <a:ea typeface="Arial"/>
                <a:cs typeface="Arial"/>
                <a:sym typeface="Arial"/>
              </a:rPr>
              <a:t>Securities and risk </a:t>
            </a:r>
            <a:r>
              <a:rPr lang="en" sz="1000" u="sng">
                <a:solidFill>
                  <a:schemeClr val="hlink"/>
                </a:solidFill>
                <a:highlight>
                  <a:srgbClr val="FFFFFF"/>
                </a:highlight>
                <a:latin typeface="Arial"/>
                <a:ea typeface="Arial"/>
                <a:cs typeface="Arial"/>
                <a:sym typeface="Arial"/>
                <a:hlinkClick r:id="rId7"/>
              </a:rPr>
              <a:t>http://www.versobank.com/description-of-securities-and-risks-related-to-securities-eng.pdf</a:t>
            </a:r>
            <a:r>
              <a:rPr lang="en" sz="1000">
                <a:solidFill>
                  <a:srgbClr val="212529"/>
                </a:solidFill>
                <a:highlight>
                  <a:srgbClr val="FFFFFF"/>
                </a:highlight>
                <a:latin typeface="Arial"/>
                <a:ea typeface="Arial"/>
                <a:cs typeface="Arial"/>
                <a:sym typeface="Arial"/>
              </a:rPr>
              <a:t> </a:t>
            </a:r>
            <a:endParaRPr sz="1000">
              <a:solidFill>
                <a:srgbClr val="212529"/>
              </a:solidFill>
              <a:highlight>
                <a:srgbClr val="FFFFFF"/>
              </a:highlight>
              <a:latin typeface="Arial"/>
              <a:ea typeface="Arial"/>
              <a:cs typeface="Arial"/>
              <a:sym typeface="Arial"/>
            </a:endParaRPr>
          </a:p>
          <a:p>
            <a:pPr marL="457200" lvl="0" indent="-266700" algn="l" rtl="0">
              <a:lnSpc>
                <a:spcPct val="100000"/>
              </a:lnSpc>
              <a:spcBef>
                <a:spcPts val="0"/>
              </a:spcBef>
              <a:spcAft>
                <a:spcPts val="0"/>
              </a:spcAft>
              <a:buClr>
                <a:srgbClr val="212529"/>
              </a:buClr>
              <a:buSzPts val="600"/>
              <a:buFont typeface="Arial"/>
              <a:buChar char="●"/>
            </a:pPr>
            <a:r>
              <a:rPr lang="en" sz="900">
                <a:solidFill>
                  <a:srgbClr val="000000"/>
                </a:solidFill>
                <a:highlight>
                  <a:srgbClr val="FFFFFF"/>
                </a:highlight>
                <a:latin typeface="Arial"/>
                <a:ea typeface="Arial"/>
                <a:cs typeface="Arial"/>
                <a:sym typeface="Arial"/>
              </a:rPr>
              <a:t>One of the disruptive factors that brokerages face these days is an increasing number of advanced traders who know how to outpace their brokerage and create toxic order flow. Arbitrage trading is a very modern trend, and we have skills in this area </a:t>
            </a:r>
            <a:r>
              <a:rPr lang="en" sz="900" u="sng">
                <a:solidFill>
                  <a:schemeClr val="hlink"/>
                </a:solidFill>
                <a:highlight>
                  <a:srgbClr val="FFFFFF"/>
                </a:highlight>
                <a:latin typeface="Arial"/>
                <a:ea typeface="Arial"/>
                <a:cs typeface="Arial"/>
                <a:sym typeface="Arial"/>
                <a:hlinkClick r:id="rId8"/>
              </a:rPr>
              <a:t>https://financefeeds.com/whats-the-cost-fx-dealing-desks-are-outmoded-full-report-from-moscow/</a:t>
            </a:r>
            <a:r>
              <a:rPr lang="en" sz="900">
                <a:solidFill>
                  <a:srgbClr val="000000"/>
                </a:solidFill>
                <a:highlight>
                  <a:srgbClr val="FFFFFF"/>
                </a:highlight>
                <a:latin typeface="Arial"/>
                <a:ea typeface="Arial"/>
                <a:cs typeface="Arial"/>
                <a:sym typeface="Arial"/>
              </a:rPr>
              <a:t> </a:t>
            </a:r>
            <a:endParaRPr sz="600">
              <a:solidFill>
                <a:srgbClr val="212529"/>
              </a:solidFill>
              <a:highlight>
                <a:srgbClr val="FFFFFF"/>
              </a:highlight>
              <a:latin typeface="Arial"/>
              <a:ea typeface="Arial"/>
              <a:cs typeface="Arial"/>
              <a:sym typeface="Arial"/>
            </a:endParaRPr>
          </a:p>
          <a:p>
            <a:pPr marL="457200" lvl="0" indent="0" algn="l" rtl="0">
              <a:lnSpc>
                <a:spcPct val="100000"/>
              </a:lnSpc>
              <a:spcBef>
                <a:spcPts val="1600"/>
              </a:spcBef>
              <a:spcAft>
                <a:spcPts val="1600"/>
              </a:spcAft>
              <a:buNone/>
            </a:pPr>
            <a:endParaRPr sz="1000">
              <a:solidFill>
                <a:srgbClr val="212529"/>
              </a:solidFill>
              <a:highlight>
                <a:srgbClr val="FFFFFF"/>
              </a:highlight>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a:t>Contents</a:t>
            </a:r>
            <a:endParaRPr/>
          </a:p>
        </p:txBody>
      </p:sp>
      <p:sp>
        <p:nvSpPr>
          <p:cNvPr id="93" name="Google Shape;93;p14"/>
          <p:cNvSpPr txBox="1">
            <a:spLocks noGrp="1"/>
          </p:cNvSpPr>
          <p:nvPr>
            <p:ph type="body" idx="1"/>
          </p:nvPr>
        </p:nvSpPr>
        <p:spPr>
          <a:xfrm>
            <a:off x="727650" y="2078875"/>
            <a:ext cx="7688700" cy="2261100"/>
          </a:xfrm>
          <a:prstGeom prst="rect">
            <a:avLst/>
          </a:prstGeom>
        </p:spPr>
        <p:txBody>
          <a:bodyPr spcFirstLastPara="1" wrap="square" lIns="91425" tIns="91425" rIns="91425" bIns="91425" anchor="t" anchorCtr="0">
            <a:noAutofit/>
          </a:bodyPr>
          <a:lstStyle/>
          <a:p>
            <a:pPr marL="457200" lvl="0" indent="-304800" algn="l" rtl="0">
              <a:lnSpc>
                <a:spcPct val="200000"/>
              </a:lnSpc>
              <a:spcBef>
                <a:spcPts val="0"/>
              </a:spcBef>
              <a:spcAft>
                <a:spcPts val="0"/>
              </a:spcAft>
              <a:buClr>
                <a:srgbClr val="212529"/>
              </a:buClr>
              <a:buSzPts val="1200"/>
              <a:buFont typeface="Arial"/>
              <a:buChar char="●"/>
            </a:pPr>
            <a:r>
              <a:rPr lang="en" sz="1200" dirty="0">
                <a:solidFill>
                  <a:srgbClr val="212529"/>
                </a:solidFill>
                <a:highlight>
                  <a:srgbClr val="FFFFFF"/>
                </a:highlight>
                <a:latin typeface="Arial"/>
                <a:ea typeface="Arial"/>
                <a:cs typeface="Arial"/>
                <a:sym typeface="Arial"/>
              </a:rPr>
              <a:t>Risk Definition</a:t>
            </a:r>
            <a:endParaRPr sz="1200" dirty="0">
              <a:solidFill>
                <a:srgbClr val="212529"/>
              </a:solidFill>
              <a:highlight>
                <a:srgbClr val="FFFFFF"/>
              </a:highlight>
              <a:latin typeface="Arial"/>
              <a:ea typeface="Arial"/>
              <a:cs typeface="Arial"/>
              <a:sym typeface="Arial"/>
            </a:endParaRPr>
          </a:p>
          <a:p>
            <a:pPr marL="457200" lvl="0" indent="-304800" algn="l" rtl="0">
              <a:lnSpc>
                <a:spcPct val="200000"/>
              </a:lnSpc>
              <a:spcBef>
                <a:spcPts val="0"/>
              </a:spcBef>
              <a:spcAft>
                <a:spcPts val="0"/>
              </a:spcAft>
              <a:buClr>
                <a:srgbClr val="212529"/>
              </a:buClr>
              <a:buSzPts val="1200"/>
              <a:buFont typeface="Arial"/>
              <a:buChar char="●"/>
            </a:pPr>
            <a:r>
              <a:rPr lang="en" sz="1200" dirty="0">
                <a:solidFill>
                  <a:srgbClr val="212529"/>
                </a:solidFill>
                <a:highlight>
                  <a:srgbClr val="FFFFFF"/>
                </a:highlight>
                <a:latin typeface="Arial"/>
                <a:ea typeface="Arial"/>
                <a:cs typeface="Arial"/>
                <a:sym typeface="Arial"/>
              </a:rPr>
              <a:t>Risk Profile</a:t>
            </a:r>
            <a:endParaRPr sz="1200" dirty="0">
              <a:solidFill>
                <a:srgbClr val="212529"/>
              </a:solidFill>
              <a:highlight>
                <a:srgbClr val="FFFFFF"/>
              </a:highlight>
              <a:latin typeface="Arial"/>
              <a:ea typeface="Arial"/>
              <a:cs typeface="Arial"/>
              <a:sym typeface="Arial"/>
            </a:endParaRPr>
          </a:p>
          <a:p>
            <a:pPr marL="457200" lvl="0" indent="-304800" algn="l" rtl="0">
              <a:lnSpc>
                <a:spcPct val="200000"/>
              </a:lnSpc>
              <a:spcBef>
                <a:spcPts val="0"/>
              </a:spcBef>
              <a:spcAft>
                <a:spcPts val="0"/>
              </a:spcAft>
              <a:buClr>
                <a:srgbClr val="212529"/>
              </a:buClr>
              <a:buSzPts val="1200"/>
              <a:buFont typeface="Arial"/>
              <a:buChar char="●"/>
            </a:pPr>
            <a:r>
              <a:rPr lang="en" sz="1200" dirty="0">
                <a:solidFill>
                  <a:srgbClr val="212529"/>
                </a:solidFill>
                <a:highlight>
                  <a:srgbClr val="FFFFFF"/>
                </a:highlight>
                <a:latin typeface="Arial"/>
                <a:ea typeface="Arial"/>
                <a:cs typeface="Arial"/>
                <a:sym typeface="Arial"/>
              </a:rPr>
              <a:t>Financial Risk - types and evaluation</a:t>
            </a:r>
            <a:endParaRPr sz="1200" dirty="0">
              <a:solidFill>
                <a:srgbClr val="212529"/>
              </a:solidFill>
              <a:highlight>
                <a:srgbClr val="FFFFFF"/>
              </a:highlight>
              <a:latin typeface="Arial"/>
              <a:ea typeface="Arial"/>
              <a:cs typeface="Arial"/>
              <a:sym typeface="Arial"/>
            </a:endParaRPr>
          </a:p>
          <a:p>
            <a:pPr marL="457200" lvl="0" indent="-304800" algn="l" rtl="0">
              <a:lnSpc>
                <a:spcPct val="200000"/>
              </a:lnSpc>
              <a:spcBef>
                <a:spcPts val="0"/>
              </a:spcBef>
              <a:spcAft>
                <a:spcPts val="0"/>
              </a:spcAft>
              <a:buClr>
                <a:srgbClr val="212529"/>
              </a:buClr>
              <a:buSzPts val="1200"/>
              <a:buFont typeface="Arial"/>
              <a:buChar char="●"/>
            </a:pPr>
            <a:r>
              <a:rPr lang="en" sz="1200" dirty="0">
                <a:solidFill>
                  <a:srgbClr val="212529"/>
                </a:solidFill>
                <a:highlight>
                  <a:srgbClr val="FFFFFF"/>
                </a:highlight>
                <a:latin typeface="Arial"/>
                <a:ea typeface="Arial"/>
                <a:cs typeface="Arial"/>
                <a:sym typeface="Arial"/>
              </a:rPr>
              <a:t>Tools and measures to control financial risk</a:t>
            </a:r>
            <a:endParaRPr sz="1200" dirty="0">
              <a:solidFill>
                <a:srgbClr val="212529"/>
              </a:solidFill>
              <a:highlight>
                <a:srgbClr val="FFFFFF"/>
              </a:highlight>
              <a:latin typeface="Arial"/>
              <a:ea typeface="Arial"/>
              <a:cs typeface="Arial"/>
              <a:sym typeface="Arial"/>
            </a:endParaRPr>
          </a:p>
          <a:p>
            <a:pPr marL="457200" lvl="0" indent="-304800" algn="l" rtl="0">
              <a:lnSpc>
                <a:spcPct val="200000"/>
              </a:lnSpc>
              <a:spcBef>
                <a:spcPts val="0"/>
              </a:spcBef>
              <a:spcAft>
                <a:spcPts val="0"/>
              </a:spcAft>
              <a:buClr>
                <a:srgbClr val="212529"/>
              </a:buClr>
              <a:buSzPts val="1200"/>
              <a:buFont typeface="Arial"/>
              <a:buChar char="●"/>
            </a:pPr>
            <a:r>
              <a:rPr lang="en" sz="1200" dirty="0">
                <a:solidFill>
                  <a:srgbClr val="212529"/>
                </a:solidFill>
                <a:highlight>
                  <a:srgbClr val="FFFFFF"/>
                </a:highlight>
                <a:latin typeface="Arial"/>
                <a:ea typeface="Arial"/>
                <a:cs typeface="Arial"/>
                <a:sym typeface="Arial"/>
              </a:rPr>
              <a:t>Risk for Brokerage Firms - market and customers</a:t>
            </a:r>
            <a:endParaRPr sz="1200" dirty="0">
              <a:solidFill>
                <a:srgbClr val="212529"/>
              </a:solidFill>
              <a:highlight>
                <a:srgbClr val="FFFFFF"/>
              </a:highlight>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a:t>Risk definition</a:t>
            </a:r>
            <a:endParaRPr/>
          </a:p>
        </p:txBody>
      </p:sp>
      <p:sp>
        <p:nvSpPr>
          <p:cNvPr id="99" name="Google Shape;99;p15"/>
          <p:cNvSpPr txBox="1">
            <a:spLocks noGrp="1"/>
          </p:cNvSpPr>
          <p:nvPr>
            <p:ph type="body" idx="1"/>
          </p:nvPr>
        </p:nvSpPr>
        <p:spPr>
          <a:xfrm>
            <a:off x="727650" y="2078875"/>
            <a:ext cx="7688700" cy="2261100"/>
          </a:xfrm>
          <a:prstGeom prst="rect">
            <a:avLst/>
          </a:prstGeom>
        </p:spPr>
        <p:txBody>
          <a:bodyPr spcFirstLastPara="1" wrap="square" lIns="91425" tIns="91425" rIns="91425" bIns="91425" anchor="t" anchorCtr="0">
            <a:noAutofit/>
          </a:bodyPr>
          <a:lstStyle/>
          <a:p>
            <a:pPr marL="457200" lvl="0" indent="-304800" algn="l" rtl="0">
              <a:lnSpc>
                <a:spcPct val="200000"/>
              </a:lnSpc>
              <a:spcBef>
                <a:spcPts val="0"/>
              </a:spcBef>
              <a:spcAft>
                <a:spcPts val="0"/>
              </a:spcAft>
              <a:buClr>
                <a:srgbClr val="212529"/>
              </a:buClr>
              <a:buSzPts val="1200"/>
              <a:buFont typeface="Arial"/>
              <a:buChar char="●"/>
            </a:pPr>
            <a:r>
              <a:rPr lang="en" sz="1200" dirty="0">
                <a:solidFill>
                  <a:srgbClr val="212529"/>
                </a:solidFill>
                <a:highlight>
                  <a:srgbClr val="FFFFFF"/>
                </a:highlight>
                <a:latin typeface="Arial"/>
                <a:ea typeface="Arial"/>
                <a:cs typeface="Arial"/>
                <a:sym typeface="Arial"/>
              </a:rPr>
              <a:t>Possibility that an outcome or investment's actual gains will </a:t>
            </a:r>
            <a:r>
              <a:rPr lang="en" sz="1200" b="1" dirty="0">
                <a:solidFill>
                  <a:srgbClr val="212529"/>
                </a:solidFill>
                <a:highlight>
                  <a:srgbClr val="FFFFFF"/>
                </a:highlight>
                <a:latin typeface="Arial"/>
                <a:ea typeface="Arial"/>
                <a:cs typeface="Arial"/>
                <a:sym typeface="Arial"/>
              </a:rPr>
              <a:t>differ from an expected outcome or </a:t>
            </a:r>
            <a:r>
              <a:rPr lang="en" sz="1200" b="1" dirty="0">
                <a:solidFill>
                  <a:srgbClr val="212529"/>
                </a:solidFill>
                <a:highlight>
                  <a:srgbClr val="FFFFFF"/>
                </a:highlight>
                <a:uFill>
                  <a:noFill/>
                </a:uFill>
                <a:latin typeface="Arial"/>
                <a:ea typeface="Arial"/>
                <a:cs typeface="Arial"/>
                <a:sym typeface="Arial"/>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return</a:t>
            </a:r>
            <a:r>
              <a:rPr lang="en" sz="1200" dirty="0">
                <a:solidFill>
                  <a:srgbClr val="212529"/>
                </a:solidFill>
                <a:highlight>
                  <a:srgbClr val="FFFFFF"/>
                </a:highlight>
                <a:latin typeface="Arial"/>
                <a:ea typeface="Arial"/>
                <a:cs typeface="Arial"/>
                <a:sym typeface="Arial"/>
              </a:rPr>
              <a:t>. </a:t>
            </a:r>
            <a:endParaRPr sz="1200" dirty="0">
              <a:solidFill>
                <a:srgbClr val="212529"/>
              </a:solidFill>
              <a:highlight>
                <a:srgbClr val="FFFFFF"/>
              </a:highlight>
              <a:latin typeface="Arial"/>
              <a:ea typeface="Arial"/>
              <a:cs typeface="Arial"/>
              <a:sym typeface="Arial"/>
            </a:endParaRPr>
          </a:p>
          <a:p>
            <a:pPr marL="457200" lvl="0" indent="-304800" algn="l" rtl="0">
              <a:lnSpc>
                <a:spcPct val="200000"/>
              </a:lnSpc>
              <a:spcBef>
                <a:spcPts val="0"/>
              </a:spcBef>
              <a:spcAft>
                <a:spcPts val="0"/>
              </a:spcAft>
              <a:buClr>
                <a:srgbClr val="212529"/>
              </a:buClr>
              <a:buSzPts val="1200"/>
              <a:buFont typeface="Arial"/>
              <a:buChar char="●"/>
            </a:pPr>
            <a:r>
              <a:rPr lang="en" sz="1200" dirty="0">
                <a:solidFill>
                  <a:srgbClr val="212529"/>
                </a:solidFill>
                <a:highlight>
                  <a:srgbClr val="FFFFFF"/>
                </a:highlight>
                <a:latin typeface="Arial"/>
                <a:ea typeface="Arial"/>
                <a:cs typeface="Arial"/>
                <a:sym typeface="Arial"/>
              </a:rPr>
              <a:t>Includes the </a:t>
            </a:r>
            <a:r>
              <a:rPr lang="en" sz="1200" b="1" dirty="0">
                <a:solidFill>
                  <a:srgbClr val="212529"/>
                </a:solidFill>
                <a:highlight>
                  <a:srgbClr val="FFFFFF"/>
                </a:highlight>
                <a:latin typeface="Arial"/>
                <a:ea typeface="Arial"/>
                <a:cs typeface="Arial"/>
                <a:sym typeface="Arial"/>
              </a:rPr>
              <a:t>possibility of losing</a:t>
            </a:r>
            <a:r>
              <a:rPr lang="en" sz="1200" dirty="0">
                <a:solidFill>
                  <a:srgbClr val="212529"/>
                </a:solidFill>
                <a:highlight>
                  <a:srgbClr val="FFFFFF"/>
                </a:highlight>
                <a:latin typeface="Arial"/>
                <a:ea typeface="Arial"/>
                <a:cs typeface="Arial"/>
                <a:sym typeface="Arial"/>
              </a:rPr>
              <a:t> some or all of an original investment.</a:t>
            </a:r>
            <a:endParaRPr sz="1200" dirty="0">
              <a:solidFill>
                <a:srgbClr val="212529"/>
              </a:solidFill>
              <a:highlight>
                <a:srgbClr val="FFFFFF"/>
              </a:highlight>
              <a:latin typeface="Arial"/>
              <a:ea typeface="Arial"/>
              <a:cs typeface="Arial"/>
              <a:sym typeface="Arial"/>
            </a:endParaRPr>
          </a:p>
          <a:p>
            <a:pPr marL="457200" lvl="0" indent="-304800" algn="l" rtl="0">
              <a:lnSpc>
                <a:spcPct val="200000"/>
              </a:lnSpc>
              <a:spcBef>
                <a:spcPts val="0"/>
              </a:spcBef>
              <a:spcAft>
                <a:spcPts val="0"/>
              </a:spcAft>
              <a:buClr>
                <a:srgbClr val="212529"/>
              </a:buClr>
              <a:buSzPts val="1200"/>
              <a:buFont typeface="Arial"/>
              <a:buChar char="●"/>
            </a:pPr>
            <a:r>
              <a:rPr lang="en" sz="1200" dirty="0">
                <a:solidFill>
                  <a:srgbClr val="212529"/>
                </a:solidFill>
                <a:highlight>
                  <a:srgbClr val="FFFFFF"/>
                </a:highlight>
                <a:latin typeface="Arial"/>
                <a:ea typeface="Arial"/>
                <a:cs typeface="Arial"/>
                <a:sym typeface="Arial"/>
              </a:rPr>
              <a:t>It measures the uncertainty that an investor is willing to take to realize a gain</a:t>
            </a:r>
            <a:endParaRPr sz="1200" dirty="0">
              <a:solidFill>
                <a:srgbClr val="212529"/>
              </a:solidFill>
              <a:highlight>
                <a:srgbClr val="FFFFFF"/>
              </a:highlight>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a:t>Risk vs. Reward</a:t>
            </a:r>
            <a:endParaRPr/>
          </a:p>
        </p:txBody>
      </p:sp>
      <p:sp>
        <p:nvSpPr>
          <p:cNvPr id="105" name="Google Shape;105;p16"/>
          <p:cNvSpPr txBox="1">
            <a:spLocks noGrp="1"/>
          </p:cNvSpPr>
          <p:nvPr>
            <p:ph type="body" idx="1"/>
          </p:nvPr>
        </p:nvSpPr>
        <p:spPr>
          <a:xfrm>
            <a:off x="727650" y="2078875"/>
            <a:ext cx="4715400" cy="22611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200">
                <a:solidFill>
                  <a:srgbClr val="212529"/>
                </a:solidFill>
                <a:highlight>
                  <a:srgbClr val="FFFFFF"/>
                </a:highlight>
                <a:latin typeface="Arial"/>
                <a:ea typeface="Arial"/>
                <a:cs typeface="Arial"/>
                <a:sym typeface="Arial"/>
              </a:rPr>
              <a:t>Risk return tradeoff is the balance between the desire for lowest possible risk and highest possible return. </a:t>
            </a:r>
            <a:endParaRPr sz="1200">
              <a:solidFill>
                <a:srgbClr val="212529"/>
              </a:solidFill>
              <a:highlight>
                <a:srgbClr val="FFFFFF"/>
              </a:highlight>
              <a:latin typeface="Arial"/>
              <a:ea typeface="Arial"/>
              <a:cs typeface="Arial"/>
              <a:sym typeface="Arial"/>
            </a:endParaRPr>
          </a:p>
          <a:p>
            <a:pPr marL="0" lvl="0" indent="0" algn="l" rtl="0">
              <a:lnSpc>
                <a:spcPct val="115000"/>
              </a:lnSpc>
              <a:spcBef>
                <a:spcPts val="1600"/>
              </a:spcBef>
              <a:spcAft>
                <a:spcPts val="0"/>
              </a:spcAft>
              <a:buNone/>
            </a:pPr>
            <a:r>
              <a:rPr lang="en" sz="1200">
                <a:solidFill>
                  <a:srgbClr val="212529"/>
                </a:solidFill>
                <a:highlight>
                  <a:srgbClr val="FFFFFF"/>
                </a:highlight>
                <a:latin typeface="Arial"/>
                <a:ea typeface="Arial"/>
                <a:cs typeface="Arial"/>
                <a:sym typeface="Arial"/>
              </a:rPr>
              <a:t>Only a theoretical approach - high risk does not necessarily mean high return.</a:t>
            </a:r>
            <a:endParaRPr sz="1200">
              <a:solidFill>
                <a:srgbClr val="212529"/>
              </a:solidFill>
              <a:highlight>
                <a:srgbClr val="FFFFFF"/>
              </a:highlight>
              <a:latin typeface="Arial"/>
              <a:ea typeface="Arial"/>
              <a:cs typeface="Arial"/>
              <a:sym typeface="Arial"/>
            </a:endParaRPr>
          </a:p>
          <a:p>
            <a:pPr marL="0" lvl="0" indent="0" algn="l" rtl="0">
              <a:lnSpc>
                <a:spcPct val="115000"/>
              </a:lnSpc>
              <a:spcBef>
                <a:spcPts val="1600"/>
              </a:spcBef>
              <a:spcAft>
                <a:spcPts val="1600"/>
              </a:spcAft>
              <a:buNone/>
            </a:pPr>
            <a:r>
              <a:rPr lang="en" sz="1200">
                <a:solidFill>
                  <a:srgbClr val="212529"/>
                </a:solidFill>
                <a:highlight>
                  <a:srgbClr val="FFFFFF"/>
                </a:highlight>
                <a:latin typeface="Arial"/>
                <a:ea typeface="Arial"/>
                <a:cs typeface="Arial"/>
                <a:sym typeface="Arial"/>
              </a:rPr>
              <a:t>Consider expected return and volatility compared to the rate of return </a:t>
            </a:r>
            <a:endParaRPr sz="1200">
              <a:solidFill>
                <a:srgbClr val="212529"/>
              </a:solidFill>
              <a:highlight>
                <a:srgbClr val="FFFFFF"/>
              </a:highlight>
              <a:latin typeface="Arial"/>
              <a:ea typeface="Arial"/>
              <a:cs typeface="Arial"/>
              <a:sym typeface="Arial"/>
            </a:endParaRPr>
          </a:p>
        </p:txBody>
      </p:sp>
      <p:pic>
        <p:nvPicPr>
          <p:cNvPr id="106" name="Google Shape;106;p16"/>
          <p:cNvPicPr preferRelativeResize="0"/>
          <p:nvPr/>
        </p:nvPicPr>
        <p:blipFill>
          <a:blip r:embed="rId3">
            <a:alphaModFix/>
          </a:blip>
          <a:stretch>
            <a:fillRect/>
          </a:stretch>
        </p:blipFill>
        <p:spPr>
          <a:xfrm>
            <a:off x="5398850" y="1922575"/>
            <a:ext cx="3019299" cy="18115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7"/>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a:t>Risk Profile</a:t>
            </a:r>
            <a:endParaRPr/>
          </a:p>
        </p:txBody>
      </p:sp>
      <p:sp>
        <p:nvSpPr>
          <p:cNvPr id="112" name="Google Shape;112;p17"/>
          <p:cNvSpPr txBox="1">
            <a:spLocks noGrp="1"/>
          </p:cNvSpPr>
          <p:nvPr>
            <p:ph type="body" idx="1"/>
          </p:nvPr>
        </p:nvSpPr>
        <p:spPr>
          <a:xfrm>
            <a:off x="727650" y="2078875"/>
            <a:ext cx="7688700" cy="2261100"/>
          </a:xfrm>
          <a:prstGeom prst="rect">
            <a:avLst/>
          </a:prstGeom>
        </p:spPr>
        <p:txBody>
          <a:bodyPr spcFirstLastPara="1" wrap="square" lIns="91425" tIns="91425" rIns="91425" bIns="91425" anchor="t" anchorCtr="0">
            <a:noAutofit/>
          </a:bodyPr>
          <a:lstStyle/>
          <a:p>
            <a:pPr marL="457200" lvl="0" indent="-304800" algn="l" rtl="0">
              <a:lnSpc>
                <a:spcPct val="20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Risk profile identifies the level of risk an individual is willing and able to accept</a:t>
            </a:r>
            <a:endParaRPr sz="1200">
              <a:solidFill>
                <a:srgbClr val="212529"/>
              </a:solidFill>
              <a:highlight>
                <a:srgbClr val="FFFFFF"/>
              </a:highlight>
              <a:latin typeface="Arial"/>
              <a:ea typeface="Arial"/>
              <a:cs typeface="Arial"/>
              <a:sym typeface="Arial"/>
            </a:endParaRPr>
          </a:p>
          <a:p>
            <a:pPr marL="457200" lvl="0" indent="-304800" algn="l" rtl="0">
              <a:lnSpc>
                <a:spcPct val="20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Willingness to accept risk: </a:t>
            </a:r>
            <a:endParaRPr sz="1200">
              <a:solidFill>
                <a:srgbClr val="212529"/>
              </a:solidFill>
              <a:highlight>
                <a:srgbClr val="FFFFFF"/>
              </a:highlight>
              <a:latin typeface="Arial"/>
              <a:ea typeface="Arial"/>
              <a:cs typeface="Arial"/>
              <a:sym typeface="Arial"/>
            </a:endParaRPr>
          </a:p>
          <a:p>
            <a:pPr marL="914400" lvl="1" indent="-304800" algn="l" rtl="0">
              <a:lnSpc>
                <a:spcPct val="10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Risk-averse &lt;-------&gt; Risk-seeker</a:t>
            </a:r>
            <a:endParaRPr sz="1200">
              <a:solidFill>
                <a:srgbClr val="212529"/>
              </a:solidFill>
              <a:highlight>
                <a:srgbClr val="FFFFFF"/>
              </a:highlight>
              <a:latin typeface="Arial"/>
              <a:ea typeface="Arial"/>
              <a:cs typeface="Arial"/>
              <a:sym typeface="Arial"/>
            </a:endParaRPr>
          </a:p>
          <a:p>
            <a:pPr marL="914400" lvl="0" indent="0" algn="l" rtl="0">
              <a:lnSpc>
                <a:spcPct val="100000"/>
              </a:lnSpc>
              <a:spcBef>
                <a:spcPts val="1600"/>
              </a:spcBef>
              <a:spcAft>
                <a:spcPts val="0"/>
              </a:spcAft>
              <a:buNone/>
            </a:pPr>
            <a:r>
              <a:rPr lang="en" sz="1200">
                <a:solidFill>
                  <a:srgbClr val="212529"/>
                </a:solidFill>
                <a:highlight>
                  <a:srgbClr val="FFFFFF"/>
                </a:highlight>
                <a:latin typeface="Arial"/>
                <a:ea typeface="Arial"/>
                <a:cs typeface="Arial"/>
                <a:sym typeface="Arial"/>
              </a:rPr>
              <a:t>   Low risk 		   High risk</a:t>
            </a:r>
            <a:endParaRPr sz="1200">
              <a:solidFill>
                <a:srgbClr val="212529"/>
              </a:solidFill>
              <a:highlight>
                <a:srgbClr val="FFFFFF"/>
              </a:highlight>
              <a:latin typeface="Arial"/>
              <a:ea typeface="Arial"/>
              <a:cs typeface="Arial"/>
              <a:sym typeface="Arial"/>
            </a:endParaRPr>
          </a:p>
          <a:p>
            <a:pPr marL="457200" lvl="0" indent="457200" algn="l" rtl="0">
              <a:lnSpc>
                <a:spcPct val="100000"/>
              </a:lnSpc>
              <a:spcBef>
                <a:spcPts val="1600"/>
              </a:spcBef>
              <a:spcAft>
                <a:spcPts val="0"/>
              </a:spcAft>
              <a:buNone/>
            </a:pPr>
            <a:r>
              <a:rPr lang="en" sz="1200">
                <a:solidFill>
                  <a:srgbClr val="212529"/>
                </a:solidFill>
                <a:highlight>
                  <a:srgbClr val="FFFFFF"/>
                </a:highlight>
                <a:latin typeface="Arial"/>
                <a:ea typeface="Arial"/>
                <a:cs typeface="Arial"/>
                <a:sym typeface="Arial"/>
              </a:rPr>
              <a:t>   Low reward	   High reward</a:t>
            </a:r>
            <a:endParaRPr sz="1200">
              <a:solidFill>
                <a:srgbClr val="212529"/>
              </a:solidFill>
              <a:highlight>
                <a:srgbClr val="FFFFFF"/>
              </a:highlight>
              <a:latin typeface="Arial"/>
              <a:ea typeface="Arial"/>
              <a:cs typeface="Arial"/>
              <a:sym typeface="Arial"/>
            </a:endParaRPr>
          </a:p>
          <a:p>
            <a:pPr marL="457200" lvl="0" indent="-304800" algn="l" rtl="0">
              <a:lnSpc>
                <a:spcPct val="100000"/>
              </a:lnSpc>
              <a:spcBef>
                <a:spcPts val="160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Ability to take risk: higher the assets and lower the liabilities</a:t>
            </a:r>
            <a:endParaRPr sz="1200">
              <a:solidFill>
                <a:srgbClr val="212529"/>
              </a:solidFill>
              <a:highlight>
                <a:srgbClr val="FFFFFF"/>
              </a:highlight>
              <a:latin typeface="Arial"/>
              <a:ea typeface="Arial"/>
              <a:cs typeface="Arial"/>
              <a:sym typeface="Arial"/>
            </a:endParaRPr>
          </a:p>
          <a:p>
            <a:pPr marL="457200" lvl="0" indent="-304800" algn="l" rtl="0">
              <a:lnSpc>
                <a:spcPct val="10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Willingness and ability to take risk may not align</a:t>
            </a:r>
            <a:endParaRPr sz="1200">
              <a:solidFill>
                <a:srgbClr val="212529"/>
              </a:solidFill>
              <a:highlight>
                <a:srgbClr val="FFFFFF"/>
              </a:highlight>
              <a:latin typeface="Arial"/>
              <a:ea typeface="Arial"/>
              <a:cs typeface="Arial"/>
              <a:sym typeface="Arial"/>
            </a:endParaRPr>
          </a:p>
          <a:p>
            <a:pPr marL="457200" lvl="0" indent="0" algn="l" rtl="0">
              <a:lnSpc>
                <a:spcPct val="100000"/>
              </a:lnSpc>
              <a:spcBef>
                <a:spcPts val="1600"/>
              </a:spcBef>
              <a:spcAft>
                <a:spcPts val="1600"/>
              </a:spcAft>
              <a:buNone/>
            </a:pPr>
            <a:endParaRPr sz="1200">
              <a:solidFill>
                <a:srgbClr val="212529"/>
              </a:solidFill>
              <a:highlight>
                <a:srgbClr val="FFFFFF"/>
              </a:highlight>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a:t>How to identify Risk Profile?</a:t>
            </a:r>
            <a:endParaRPr/>
          </a:p>
        </p:txBody>
      </p:sp>
      <p:sp>
        <p:nvSpPr>
          <p:cNvPr id="118" name="Google Shape;118;p18"/>
          <p:cNvSpPr txBox="1">
            <a:spLocks noGrp="1"/>
          </p:cNvSpPr>
          <p:nvPr>
            <p:ph type="body" idx="1"/>
          </p:nvPr>
        </p:nvSpPr>
        <p:spPr>
          <a:xfrm>
            <a:off x="727650" y="2078875"/>
            <a:ext cx="7688700" cy="2261100"/>
          </a:xfrm>
          <a:prstGeom prst="rect">
            <a:avLst/>
          </a:prstGeom>
        </p:spPr>
        <p:txBody>
          <a:bodyPr spcFirstLastPara="1" wrap="square" lIns="91425" tIns="91425" rIns="91425" bIns="91425" anchor="t" anchorCtr="0">
            <a:noAutofit/>
          </a:bodyPr>
          <a:lstStyle/>
          <a:p>
            <a:pPr marL="457200" lvl="0"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Profile questionnaire - individual’s answers help to understand their risk tolerance</a:t>
            </a:r>
            <a:endParaRPr sz="1200">
              <a:solidFill>
                <a:srgbClr val="212529"/>
              </a:solidFill>
              <a:highlight>
                <a:srgbClr val="FFFFFF"/>
              </a:highlight>
              <a:latin typeface="Arial"/>
              <a:ea typeface="Arial"/>
              <a:cs typeface="Arial"/>
              <a:sym typeface="Arial"/>
            </a:endParaRPr>
          </a:p>
          <a:p>
            <a:pPr marL="457200" lvl="0"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Risk register:</a:t>
            </a:r>
            <a:endParaRPr sz="1200">
              <a:solidFill>
                <a:srgbClr val="212529"/>
              </a:solidFill>
              <a:highlight>
                <a:srgbClr val="FFFFFF"/>
              </a:highlight>
              <a:latin typeface="Arial"/>
              <a:ea typeface="Arial"/>
              <a:cs typeface="Arial"/>
              <a:sym typeface="Arial"/>
            </a:endParaRPr>
          </a:p>
          <a:p>
            <a:pPr marL="914400" lvl="0" indent="0" algn="l" rtl="0">
              <a:lnSpc>
                <a:spcPct val="115000"/>
              </a:lnSpc>
              <a:spcBef>
                <a:spcPts val="1600"/>
              </a:spcBef>
              <a:spcAft>
                <a:spcPts val="0"/>
              </a:spcAft>
              <a:buNone/>
            </a:pPr>
            <a:r>
              <a:rPr lang="en" sz="1200">
                <a:solidFill>
                  <a:srgbClr val="212529"/>
                </a:solidFill>
                <a:highlight>
                  <a:srgbClr val="FFFFFF"/>
                </a:highlight>
                <a:latin typeface="Arial"/>
                <a:ea typeface="Arial"/>
                <a:cs typeface="Arial"/>
                <a:sym typeface="Arial"/>
              </a:rPr>
              <a:t>Illustrates risks and threats faced by an organization or individual.</a:t>
            </a:r>
            <a:endParaRPr sz="1200">
              <a:solidFill>
                <a:srgbClr val="212529"/>
              </a:solidFill>
              <a:highlight>
                <a:srgbClr val="FFFFFF"/>
              </a:highlight>
              <a:latin typeface="Arial"/>
              <a:ea typeface="Arial"/>
              <a:cs typeface="Arial"/>
              <a:sym typeface="Arial"/>
            </a:endParaRPr>
          </a:p>
          <a:p>
            <a:pPr marL="914400" lvl="0" indent="0" algn="l" rtl="0">
              <a:lnSpc>
                <a:spcPct val="115000"/>
              </a:lnSpc>
              <a:spcBef>
                <a:spcPts val="1600"/>
              </a:spcBef>
              <a:spcAft>
                <a:spcPts val="0"/>
              </a:spcAft>
              <a:buNone/>
            </a:pPr>
            <a:r>
              <a:rPr lang="en" sz="1200">
                <a:solidFill>
                  <a:srgbClr val="212529"/>
                </a:solidFill>
                <a:highlight>
                  <a:srgbClr val="FFFFFF"/>
                </a:highlight>
                <a:latin typeface="Arial"/>
                <a:ea typeface="Arial"/>
                <a:cs typeface="Arial"/>
                <a:sym typeface="Arial"/>
              </a:rPr>
              <a:t>Includes probability of negative outcomes and potential costs and disruptions</a:t>
            </a:r>
            <a:endParaRPr sz="1200">
              <a:solidFill>
                <a:srgbClr val="212529"/>
              </a:solidFill>
              <a:highlight>
                <a:srgbClr val="FFFFFF"/>
              </a:highlight>
              <a:latin typeface="Arial"/>
              <a:ea typeface="Arial"/>
              <a:cs typeface="Arial"/>
              <a:sym typeface="Arial"/>
            </a:endParaRPr>
          </a:p>
          <a:p>
            <a:pPr marL="914400" lvl="0" indent="0" algn="l" rtl="0">
              <a:lnSpc>
                <a:spcPct val="115000"/>
              </a:lnSpc>
              <a:spcBef>
                <a:spcPts val="1600"/>
              </a:spcBef>
              <a:spcAft>
                <a:spcPts val="0"/>
              </a:spcAft>
              <a:buNone/>
            </a:pPr>
            <a:r>
              <a:rPr lang="en" sz="1200">
                <a:solidFill>
                  <a:srgbClr val="212529"/>
                </a:solidFill>
                <a:highlight>
                  <a:srgbClr val="FFFFFF"/>
                </a:highlight>
                <a:latin typeface="Arial"/>
                <a:ea typeface="Arial"/>
                <a:cs typeface="Arial"/>
                <a:sym typeface="Arial"/>
              </a:rPr>
              <a:t>Possibility to proactively minimize risks</a:t>
            </a:r>
            <a:endParaRPr sz="1200">
              <a:solidFill>
                <a:srgbClr val="212529"/>
              </a:solidFill>
              <a:highlight>
                <a:srgbClr val="FFFFFF"/>
              </a:highlight>
              <a:latin typeface="Arial"/>
              <a:ea typeface="Arial"/>
              <a:cs typeface="Arial"/>
              <a:sym typeface="Arial"/>
            </a:endParaRPr>
          </a:p>
          <a:p>
            <a:pPr marL="0" lvl="0" indent="0" algn="l" rtl="0">
              <a:lnSpc>
                <a:spcPct val="115000"/>
              </a:lnSpc>
              <a:spcBef>
                <a:spcPts val="1600"/>
              </a:spcBef>
              <a:spcAft>
                <a:spcPts val="1600"/>
              </a:spcAft>
              <a:buNone/>
            </a:pPr>
            <a:endParaRPr sz="1200">
              <a:solidFill>
                <a:srgbClr val="212529"/>
              </a:solidFill>
              <a:highlight>
                <a:srgbClr val="FFFFFF"/>
              </a:highlight>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9"/>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a:t>Risk = Financial Exposure</a:t>
            </a:r>
            <a:endParaRPr/>
          </a:p>
        </p:txBody>
      </p:sp>
      <p:sp>
        <p:nvSpPr>
          <p:cNvPr id="124" name="Google Shape;124;p19"/>
          <p:cNvSpPr txBox="1">
            <a:spLocks noGrp="1"/>
          </p:cNvSpPr>
          <p:nvPr>
            <p:ph type="body" idx="1"/>
          </p:nvPr>
        </p:nvSpPr>
        <p:spPr>
          <a:xfrm>
            <a:off x="727650" y="2078875"/>
            <a:ext cx="7688700" cy="2261100"/>
          </a:xfrm>
          <a:prstGeom prst="rect">
            <a:avLst/>
          </a:prstGeom>
        </p:spPr>
        <p:txBody>
          <a:bodyPr spcFirstLastPara="1" wrap="square" lIns="91425" tIns="91425" rIns="91425" bIns="91425" anchor="t" anchorCtr="0">
            <a:noAutofit/>
          </a:bodyPr>
          <a:lstStyle/>
          <a:p>
            <a:pPr marL="457200" lvl="0" indent="-304800" algn="l" rtl="0">
              <a:lnSpc>
                <a:spcPct val="115000"/>
              </a:lnSpc>
              <a:spcBef>
                <a:spcPts val="0"/>
              </a:spcBef>
              <a:spcAft>
                <a:spcPts val="0"/>
              </a:spcAft>
              <a:buClr>
                <a:srgbClr val="212529"/>
              </a:buClr>
              <a:buSzPts val="1200"/>
              <a:buFont typeface="Arial"/>
              <a:buChar char="●"/>
            </a:pPr>
            <a:r>
              <a:rPr lang="en" sz="1200" dirty="0">
                <a:solidFill>
                  <a:srgbClr val="212529"/>
                </a:solidFill>
                <a:highlight>
                  <a:srgbClr val="FFFFFF"/>
                </a:highlight>
                <a:latin typeface="Arial"/>
                <a:ea typeface="Arial"/>
                <a:cs typeface="Arial"/>
                <a:sym typeface="Arial"/>
              </a:rPr>
              <a:t>The amount an investor stands to lose should the investment fail</a:t>
            </a:r>
            <a:endParaRPr sz="1200" dirty="0">
              <a:solidFill>
                <a:srgbClr val="212529"/>
              </a:solidFill>
              <a:highlight>
                <a:srgbClr val="FFFFFF"/>
              </a:highlight>
              <a:latin typeface="Arial"/>
              <a:ea typeface="Arial"/>
              <a:cs typeface="Arial"/>
              <a:sym typeface="Arial"/>
            </a:endParaRPr>
          </a:p>
          <a:p>
            <a:pPr marL="457200" lvl="0" indent="0" algn="l" rtl="0">
              <a:lnSpc>
                <a:spcPct val="115000"/>
              </a:lnSpc>
              <a:spcBef>
                <a:spcPts val="1600"/>
              </a:spcBef>
              <a:spcAft>
                <a:spcPts val="0"/>
              </a:spcAft>
              <a:buNone/>
            </a:pPr>
            <a:r>
              <a:rPr lang="en" sz="1200" b="1" dirty="0">
                <a:solidFill>
                  <a:srgbClr val="212529"/>
                </a:solidFill>
                <a:highlight>
                  <a:srgbClr val="FFFFFF"/>
                </a:highlight>
                <a:latin typeface="Arial"/>
                <a:ea typeface="Arial"/>
                <a:cs typeface="Arial"/>
                <a:sym typeface="Arial"/>
              </a:rPr>
              <a:t>Gross exposure = </a:t>
            </a:r>
            <a:r>
              <a:rPr lang="en" sz="1200" dirty="0">
                <a:solidFill>
                  <a:srgbClr val="212529"/>
                </a:solidFill>
                <a:highlight>
                  <a:srgbClr val="FFFFFF"/>
                </a:highlight>
                <a:latin typeface="Arial"/>
                <a:ea typeface="Arial"/>
                <a:cs typeface="Arial"/>
                <a:sym typeface="Arial"/>
              </a:rPr>
              <a:t>sum of long and short positions</a:t>
            </a:r>
            <a:endParaRPr sz="1200" dirty="0">
              <a:solidFill>
                <a:srgbClr val="212529"/>
              </a:solidFill>
              <a:highlight>
                <a:srgbClr val="FFFFFF"/>
              </a:highlight>
              <a:latin typeface="Arial"/>
              <a:ea typeface="Arial"/>
              <a:cs typeface="Arial"/>
              <a:sym typeface="Arial"/>
            </a:endParaRPr>
          </a:p>
          <a:p>
            <a:pPr marL="457200" lvl="0" indent="0" algn="l" rtl="0">
              <a:lnSpc>
                <a:spcPct val="115000"/>
              </a:lnSpc>
              <a:spcBef>
                <a:spcPts val="1600"/>
              </a:spcBef>
              <a:spcAft>
                <a:spcPts val="0"/>
              </a:spcAft>
              <a:buNone/>
            </a:pPr>
            <a:r>
              <a:rPr lang="en" sz="1200" dirty="0">
                <a:solidFill>
                  <a:srgbClr val="212529"/>
                </a:solidFill>
                <a:highlight>
                  <a:srgbClr val="FFFFFF"/>
                </a:highlight>
                <a:latin typeface="Arial"/>
                <a:ea typeface="Arial"/>
                <a:cs typeface="Arial"/>
                <a:sym typeface="Arial"/>
              </a:rPr>
              <a:t>Gross exposure indicates the percentage of the fund’s assets that have been deployed and whether leverage (borrowed funds) have been used (if larger than 100%) </a:t>
            </a:r>
            <a:endParaRPr sz="1200" dirty="0">
              <a:solidFill>
                <a:srgbClr val="212529"/>
              </a:solidFill>
              <a:highlight>
                <a:srgbClr val="FFFFFF"/>
              </a:highlight>
              <a:latin typeface="Arial"/>
              <a:ea typeface="Arial"/>
              <a:cs typeface="Arial"/>
              <a:sym typeface="Arial"/>
            </a:endParaRPr>
          </a:p>
          <a:p>
            <a:pPr marL="457200" lvl="0" indent="0" algn="l" rtl="0">
              <a:lnSpc>
                <a:spcPct val="115000"/>
              </a:lnSpc>
              <a:spcBef>
                <a:spcPts val="1600"/>
              </a:spcBef>
              <a:spcAft>
                <a:spcPts val="1600"/>
              </a:spcAft>
              <a:buNone/>
            </a:pPr>
            <a:r>
              <a:rPr lang="en" sz="1200" b="1" dirty="0">
                <a:solidFill>
                  <a:srgbClr val="212529"/>
                </a:solidFill>
                <a:highlight>
                  <a:srgbClr val="FFFFFF"/>
                </a:highlight>
                <a:latin typeface="Arial"/>
                <a:ea typeface="Arial"/>
                <a:cs typeface="Arial"/>
                <a:sym typeface="Arial"/>
              </a:rPr>
              <a:t>Net exposure = </a:t>
            </a:r>
            <a:r>
              <a:rPr lang="en" sz="1200" dirty="0">
                <a:solidFill>
                  <a:srgbClr val="212529"/>
                </a:solidFill>
                <a:highlight>
                  <a:srgbClr val="FFFFFF"/>
                </a:highlight>
                <a:latin typeface="Arial"/>
                <a:ea typeface="Arial"/>
                <a:cs typeface="Arial"/>
                <a:sym typeface="Arial"/>
              </a:rPr>
              <a:t>long - short positions</a:t>
            </a:r>
            <a:endParaRPr sz="1200" dirty="0">
              <a:solidFill>
                <a:srgbClr val="212529"/>
              </a:solidFill>
              <a:highlight>
                <a:srgbClr val="FFFFFF"/>
              </a:highlight>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0"/>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a:t>Types of Financial Risk</a:t>
            </a:r>
            <a:endParaRPr/>
          </a:p>
        </p:txBody>
      </p:sp>
      <p:sp>
        <p:nvSpPr>
          <p:cNvPr id="130" name="Google Shape;130;p20"/>
          <p:cNvSpPr txBox="1">
            <a:spLocks noGrp="1"/>
          </p:cNvSpPr>
          <p:nvPr>
            <p:ph type="body" idx="1"/>
          </p:nvPr>
        </p:nvSpPr>
        <p:spPr>
          <a:xfrm>
            <a:off x="727650" y="2078875"/>
            <a:ext cx="7688700" cy="22611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200" dirty="0">
                <a:solidFill>
                  <a:srgbClr val="212529"/>
                </a:solidFill>
                <a:highlight>
                  <a:srgbClr val="FFFFFF"/>
                </a:highlight>
                <a:latin typeface="Arial"/>
                <a:ea typeface="Arial"/>
                <a:cs typeface="Arial"/>
                <a:sym typeface="Arial"/>
              </a:rPr>
              <a:t>Risk can be systematic or unsystematic</a:t>
            </a:r>
            <a:endParaRPr sz="1200" dirty="0">
              <a:solidFill>
                <a:srgbClr val="212529"/>
              </a:solidFill>
              <a:highlight>
                <a:srgbClr val="FFFFFF"/>
              </a:highlight>
              <a:latin typeface="Arial"/>
              <a:ea typeface="Arial"/>
              <a:cs typeface="Arial"/>
              <a:sym typeface="Arial"/>
            </a:endParaRPr>
          </a:p>
          <a:p>
            <a:pPr marL="457200" lvl="0" indent="-304800" algn="l" rtl="0">
              <a:lnSpc>
                <a:spcPct val="115000"/>
              </a:lnSpc>
              <a:spcBef>
                <a:spcPts val="1600"/>
              </a:spcBef>
              <a:spcAft>
                <a:spcPts val="0"/>
              </a:spcAft>
              <a:buClr>
                <a:srgbClr val="212529"/>
              </a:buClr>
              <a:buSzPts val="1200"/>
              <a:buFont typeface="Arial"/>
              <a:buChar char="●"/>
            </a:pPr>
            <a:r>
              <a:rPr lang="en" sz="1200" b="1" dirty="0">
                <a:solidFill>
                  <a:srgbClr val="212529"/>
                </a:solidFill>
                <a:highlight>
                  <a:srgbClr val="FFFFFF"/>
                </a:highlight>
                <a:latin typeface="Arial"/>
                <a:ea typeface="Arial"/>
                <a:cs typeface="Arial"/>
                <a:sym typeface="Arial"/>
              </a:rPr>
              <a:t>Business Risk</a:t>
            </a:r>
            <a:r>
              <a:rPr lang="en" sz="1200" dirty="0">
                <a:solidFill>
                  <a:srgbClr val="212529"/>
                </a:solidFill>
                <a:highlight>
                  <a:srgbClr val="FFFFFF"/>
                </a:highlight>
                <a:latin typeface="Arial"/>
                <a:ea typeface="Arial"/>
                <a:cs typeface="Arial"/>
                <a:sym typeface="Arial"/>
              </a:rPr>
              <a:t> - viability of business, if the sales can cover all operational costs and generate profit</a:t>
            </a:r>
            <a:endParaRPr sz="1200" dirty="0">
              <a:solidFill>
                <a:srgbClr val="212529"/>
              </a:solidFill>
              <a:highlight>
                <a:srgbClr val="FFFFFF"/>
              </a:highlight>
              <a:latin typeface="Arial"/>
              <a:ea typeface="Arial"/>
              <a:cs typeface="Arial"/>
              <a:sym typeface="Arial"/>
            </a:endParaRPr>
          </a:p>
          <a:p>
            <a:pPr marL="457200" lvl="0" indent="-304800" algn="l" rtl="0">
              <a:lnSpc>
                <a:spcPct val="115000"/>
              </a:lnSpc>
              <a:spcBef>
                <a:spcPts val="0"/>
              </a:spcBef>
              <a:spcAft>
                <a:spcPts val="0"/>
              </a:spcAft>
              <a:buClr>
                <a:srgbClr val="212529"/>
              </a:buClr>
              <a:buSzPts val="1200"/>
              <a:buFont typeface="Arial"/>
              <a:buChar char="●"/>
            </a:pPr>
            <a:r>
              <a:rPr lang="en" sz="1200" b="1" dirty="0">
                <a:solidFill>
                  <a:srgbClr val="212529"/>
                </a:solidFill>
                <a:highlight>
                  <a:srgbClr val="FFFFFF"/>
                </a:highlight>
                <a:latin typeface="Arial"/>
                <a:ea typeface="Arial"/>
                <a:cs typeface="Arial"/>
                <a:sym typeface="Arial"/>
              </a:rPr>
              <a:t>Credit or Default Risk</a:t>
            </a:r>
            <a:r>
              <a:rPr lang="en" sz="1200" dirty="0">
                <a:solidFill>
                  <a:srgbClr val="212529"/>
                </a:solidFill>
                <a:highlight>
                  <a:srgbClr val="FFFFFF"/>
                </a:highlight>
                <a:latin typeface="Arial"/>
                <a:ea typeface="Arial"/>
                <a:cs typeface="Arial"/>
                <a:sym typeface="Arial"/>
              </a:rPr>
              <a:t> - whether the borrower will be able to pay his debt obligations</a:t>
            </a:r>
            <a:endParaRPr sz="1200" dirty="0">
              <a:solidFill>
                <a:srgbClr val="212529"/>
              </a:solidFill>
              <a:highlight>
                <a:srgbClr val="FFFFFF"/>
              </a:highlight>
              <a:latin typeface="Arial"/>
              <a:ea typeface="Arial"/>
              <a:cs typeface="Arial"/>
              <a:sym typeface="Arial"/>
            </a:endParaRPr>
          </a:p>
          <a:p>
            <a:pPr marL="457200" lvl="0" indent="-304800" algn="l" rtl="0">
              <a:lnSpc>
                <a:spcPct val="115000"/>
              </a:lnSpc>
              <a:spcBef>
                <a:spcPts val="0"/>
              </a:spcBef>
              <a:spcAft>
                <a:spcPts val="0"/>
              </a:spcAft>
              <a:buClr>
                <a:srgbClr val="212529"/>
              </a:buClr>
              <a:buSzPts val="1200"/>
              <a:buFont typeface="Arial"/>
              <a:buChar char="●"/>
            </a:pPr>
            <a:r>
              <a:rPr lang="en" sz="1200" b="1" dirty="0">
                <a:solidFill>
                  <a:srgbClr val="212529"/>
                </a:solidFill>
                <a:highlight>
                  <a:srgbClr val="FFFFFF"/>
                </a:highlight>
                <a:latin typeface="Arial"/>
                <a:ea typeface="Arial"/>
                <a:cs typeface="Arial"/>
                <a:sym typeface="Arial"/>
              </a:rPr>
              <a:t>Country Risk</a:t>
            </a:r>
            <a:r>
              <a:rPr lang="en" sz="1200" dirty="0">
                <a:solidFill>
                  <a:srgbClr val="212529"/>
                </a:solidFill>
                <a:highlight>
                  <a:srgbClr val="FFFFFF"/>
                </a:highlight>
                <a:latin typeface="Arial"/>
                <a:ea typeface="Arial"/>
                <a:cs typeface="Arial"/>
                <a:sym typeface="Arial"/>
              </a:rPr>
              <a:t> - if the country is not able to honor its financial commitments</a:t>
            </a:r>
            <a:endParaRPr sz="1200" dirty="0">
              <a:solidFill>
                <a:srgbClr val="212529"/>
              </a:solidFill>
              <a:highlight>
                <a:srgbClr val="FFFFFF"/>
              </a:highlight>
              <a:latin typeface="Arial"/>
              <a:ea typeface="Arial"/>
              <a:cs typeface="Arial"/>
              <a:sym typeface="Arial"/>
            </a:endParaRPr>
          </a:p>
          <a:p>
            <a:pPr marL="457200" lvl="0" indent="-304800" algn="l" rtl="0">
              <a:lnSpc>
                <a:spcPct val="115000"/>
              </a:lnSpc>
              <a:spcBef>
                <a:spcPts val="0"/>
              </a:spcBef>
              <a:spcAft>
                <a:spcPts val="0"/>
              </a:spcAft>
              <a:buClr>
                <a:srgbClr val="212529"/>
              </a:buClr>
              <a:buSzPts val="1200"/>
              <a:buFont typeface="Arial"/>
              <a:buChar char="●"/>
            </a:pPr>
            <a:r>
              <a:rPr lang="en" sz="1200" b="1" dirty="0">
                <a:solidFill>
                  <a:srgbClr val="212529"/>
                </a:solidFill>
                <a:highlight>
                  <a:srgbClr val="FFFFFF"/>
                </a:highlight>
                <a:latin typeface="Arial"/>
                <a:ea typeface="Arial"/>
                <a:cs typeface="Arial"/>
                <a:sym typeface="Arial"/>
              </a:rPr>
              <a:t>Foreign-Exchange Risk</a:t>
            </a:r>
            <a:r>
              <a:rPr lang="en" sz="1200" dirty="0">
                <a:solidFill>
                  <a:srgbClr val="212529"/>
                </a:solidFill>
                <a:highlight>
                  <a:srgbClr val="FFFFFF"/>
                </a:highlight>
                <a:latin typeface="Arial"/>
                <a:ea typeface="Arial"/>
                <a:cs typeface="Arial"/>
                <a:sym typeface="Arial"/>
              </a:rPr>
              <a:t> - risk that changes in currency exchange rate will decrease the value of assets held in that currency</a:t>
            </a:r>
            <a:endParaRPr sz="1200" dirty="0">
              <a:solidFill>
                <a:srgbClr val="212529"/>
              </a:solidFill>
              <a:highlight>
                <a:srgbClr val="FFFFFF"/>
              </a:highlight>
              <a:latin typeface="Arial"/>
              <a:ea typeface="Arial"/>
              <a:cs typeface="Arial"/>
              <a:sym typeface="Arial"/>
            </a:endParaRPr>
          </a:p>
          <a:p>
            <a:pPr marL="457200" lvl="0" indent="-304800" algn="l" rtl="0">
              <a:lnSpc>
                <a:spcPct val="115000"/>
              </a:lnSpc>
              <a:spcBef>
                <a:spcPts val="0"/>
              </a:spcBef>
              <a:spcAft>
                <a:spcPts val="0"/>
              </a:spcAft>
              <a:buClr>
                <a:srgbClr val="212529"/>
              </a:buClr>
              <a:buSzPts val="1200"/>
              <a:buFont typeface="Arial"/>
              <a:buChar char="●"/>
            </a:pPr>
            <a:r>
              <a:rPr lang="en" sz="1200" b="1" dirty="0">
                <a:solidFill>
                  <a:srgbClr val="212529"/>
                </a:solidFill>
                <a:highlight>
                  <a:srgbClr val="FFFFFF"/>
                </a:highlight>
                <a:latin typeface="Arial"/>
                <a:ea typeface="Arial"/>
                <a:cs typeface="Arial"/>
                <a:sym typeface="Arial"/>
              </a:rPr>
              <a:t>Interest rate risk - </a:t>
            </a:r>
            <a:r>
              <a:rPr lang="en" sz="1200" dirty="0">
                <a:solidFill>
                  <a:srgbClr val="212529"/>
                </a:solidFill>
                <a:highlight>
                  <a:srgbClr val="FFFFFF"/>
                </a:highlight>
                <a:latin typeface="Arial"/>
                <a:ea typeface="Arial"/>
                <a:cs typeface="Arial"/>
                <a:sym typeface="Arial"/>
              </a:rPr>
              <a:t>decreasing investment value due to changes in interest rates</a:t>
            </a:r>
            <a:endParaRPr sz="1200" dirty="0">
              <a:solidFill>
                <a:srgbClr val="212529"/>
              </a:solidFill>
              <a:highlight>
                <a:srgbClr val="FFFFFF"/>
              </a:highlight>
              <a:latin typeface="Arial"/>
              <a:ea typeface="Arial"/>
              <a:cs typeface="Arial"/>
              <a:sym typeface="Arial"/>
            </a:endParaRPr>
          </a:p>
          <a:p>
            <a:pPr marL="457200" lvl="0" indent="-304800" algn="l" rtl="0">
              <a:lnSpc>
                <a:spcPct val="115000"/>
              </a:lnSpc>
              <a:spcBef>
                <a:spcPts val="0"/>
              </a:spcBef>
              <a:spcAft>
                <a:spcPts val="0"/>
              </a:spcAft>
              <a:buClr>
                <a:srgbClr val="212529"/>
              </a:buClr>
              <a:buSzPts val="1200"/>
              <a:buFont typeface="Arial"/>
              <a:buChar char="●"/>
            </a:pPr>
            <a:r>
              <a:rPr lang="en" sz="1200" b="1" dirty="0">
                <a:solidFill>
                  <a:srgbClr val="212529"/>
                </a:solidFill>
                <a:highlight>
                  <a:srgbClr val="FFFFFF"/>
                </a:highlight>
                <a:latin typeface="Arial"/>
                <a:ea typeface="Arial"/>
                <a:cs typeface="Arial"/>
                <a:sym typeface="Arial"/>
              </a:rPr>
              <a:t>Political Risk - </a:t>
            </a:r>
            <a:r>
              <a:rPr lang="en" sz="1200" dirty="0">
                <a:solidFill>
                  <a:srgbClr val="212529"/>
                </a:solidFill>
                <a:highlight>
                  <a:srgbClr val="FFFFFF"/>
                </a:highlight>
                <a:latin typeface="Arial"/>
                <a:ea typeface="Arial"/>
                <a:cs typeface="Arial"/>
                <a:sym typeface="Arial"/>
              </a:rPr>
              <a:t>effects of political instability or change in a country</a:t>
            </a:r>
            <a:endParaRPr sz="1200" dirty="0">
              <a:solidFill>
                <a:srgbClr val="212529"/>
              </a:solidFill>
              <a:highlight>
                <a:srgbClr val="FFFFFF"/>
              </a:highlight>
              <a:latin typeface="Arial"/>
              <a:ea typeface="Arial"/>
              <a:cs typeface="Arial"/>
              <a:sym typeface="Arial"/>
            </a:endParaRPr>
          </a:p>
          <a:p>
            <a:pPr marL="457200" lvl="0" indent="-304800" algn="l" rtl="0">
              <a:lnSpc>
                <a:spcPct val="115000"/>
              </a:lnSpc>
              <a:spcBef>
                <a:spcPts val="0"/>
              </a:spcBef>
              <a:spcAft>
                <a:spcPts val="0"/>
              </a:spcAft>
              <a:buClr>
                <a:srgbClr val="212529"/>
              </a:buClr>
              <a:buSzPts val="1200"/>
              <a:buFont typeface="Arial"/>
              <a:buChar char="●"/>
            </a:pPr>
            <a:r>
              <a:rPr lang="en" sz="1200" b="1" dirty="0">
                <a:solidFill>
                  <a:srgbClr val="212529"/>
                </a:solidFill>
                <a:highlight>
                  <a:srgbClr val="FFFFFF"/>
                </a:highlight>
                <a:latin typeface="Arial"/>
                <a:ea typeface="Arial"/>
                <a:cs typeface="Arial"/>
                <a:sym typeface="Arial"/>
              </a:rPr>
              <a:t>Counterparty Risk - </a:t>
            </a:r>
            <a:r>
              <a:rPr lang="en" sz="1200" dirty="0">
                <a:solidFill>
                  <a:srgbClr val="212529"/>
                </a:solidFill>
                <a:highlight>
                  <a:srgbClr val="FFFFFF"/>
                </a:highlight>
                <a:latin typeface="Arial"/>
                <a:ea typeface="Arial"/>
                <a:cs typeface="Arial"/>
                <a:sym typeface="Arial"/>
              </a:rPr>
              <a:t>the other party of the transaction might default on its contractual obligation</a:t>
            </a:r>
            <a:endParaRPr sz="1200" dirty="0">
              <a:solidFill>
                <a:srgbClr val="212529"/>
              </a:solidFill>
              <a:highlight>
                <a:srgbClr val="FFFFFF"/>
              </a:highlight>
              <a:latin typeface="Arial"/>
              <a:ea typeface="Arial"/>
              <a:cs typeface="Arial"/>
              <a:sym typeface="Arial"/>
            </a:endParaRPr>
          </a:p>
          <a:p>
            <a:pPr marL="457200" lvl="0" indent="-304800" algn="l" rtl="0">
              <a:lnSpc>
                <a:spcPct val="115000"/>
              </a:lnSpc>
              <a:spcBef>
                <a:spcPts val="0"/>
              </a:spcBef>
              <a:spcAft>
                <a:spcPts val="0"/>
              </a:spcAft>
              <a:buClr>
                <a:srgbClr val="212529"/>
              </a:buClr>
              <a:buSzPts val="1200"/>
              <a:buFont typeface="Arial"/>
              <a:buChar char="●"/>
            </a:pPr>
            <a:r>
              <a:rPr lang="en" sz="1200" b="1" dirty="0">
                <a:solidFill>
                  <a:srgbClr val="212529"/>
                </a:solidFill>
                <a:highlight>
                  <a:srgbClr val="FFFFFF"/>
                </a:highlight>
                <a:latin typeface="Arial"/>
                <a:ea typeface="Arial"/>
                <a:cs typeface="Arial"/>
                <a:sym typeface="Arial"/>
              </a:rPr>
              <a:t>Liquidity Risk - </a:t>
            </a:r>
            <a:r>
              <a:rPr lang="en" sz="1200" dirty="0">
                <a:solidFill>
                  <a:srgbClr val="212529"/>
                </a:solidFill>
                <a:highlight>
                  <a:srgbClr val="FFFFFF"/>
                </a:highlight>
                <a:latin typeface="Arial"/>
                <a:ea typeface="Arial"/>
                <a:cs typeface="Arial"/>
                <a:sym typeface="Arial"/>
              </a:rPr>
              <a:t>the ability to transact investment for cash </a:t>
            </a:r>
            <a:endParaRPr sz="1200" dirty="0">
              <a:solidFill>
                <a:srgbClr val="212529"/>
              </a:solidFill>
              <a:highlight>
                <a:srgbClr val="FFFFFF"/>
              </a:highlight>
              <a:latin typeface="Arial"/>
              <a:ea typeface="Arial"/>
              <a:cs typeface="Arial"/>
              <a:sym typeface="Arial"/>
            </a:endParaRPr>
          </a:p>
          <a:p>
            <a:pPr marL="0" lvl="0" indent="0" algn="l" rtl="0">
              <a:lnSpc>
                <a:spcPct val="115000"/>
              </a:lnSpc>
              <a:spcBef>
                <a:spcPts val="1600"/>
              </a:spcBef>
              <a:spcAft>
                <a:spcPts val="1600"/>
              </a:spcAft>
              <a:buNone/>
            </a:pPr>
            <a:endParaRPr sz="1200" dirty="0">
              <a:solidFill>
                <a:srgbClr val="212529"/>
              </a:solidFill>
              <a:highlight>
                <a:srgbClr val="FFFFFF"/>
              </a:highlight>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1"/>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a:t>Systematic and unsystematic risk</a:t>
            </a:r>
            <a:endParaRPr/>
          </a:p>
        </p:txBody>
      </p:sp>
      <p:sp>
        <p:nvSpPr>
          <p:cNvPr id="136" name="Google Shape;136;p21"/>
          <p:cNvSpPr txBox="1">
            <a:spLocks noGrp="1"/>
          </p:cNvSpPr>
          <p:nvPr>
            <p:ph type="body" idx="1"/>
          </p:nvPr>
        </p:nvSpPr>
        <p:spPr>
          <a:xfrm>
            <a:off x="727650" y="2078875"/>
            <a:ext cx="7688700" cy="2261100"/>
          </a:xfrm>
          <a:prstGeom prst="rect">
            <a:avLst/>
          </a:prstGeom>
        </p:spPr>
        <p:txBody>
          <a:bodyPr spcFirstLastPara="1" wrap="square" lIns="91425" tIns="91425" rIns="91425" bIns="91425" anchor="t" anchorCtr="0">
            <a:noAutofit/>
          </a:bodyPr>
          <a:lstStyle/>
          <a:p>
            <a:pPr marL="457200" lvl="0"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Systematic risk - associated with the market, unpredictable and undiversifiable (e.g. political upheaval affects bond, stocks and currency markets).</a:t>
            </a:r>
            <a:endParaRPr sz="1200">
              <a:solidFill>
                <a:srgbClr val="212529"/>
              </a:solidFill>
              <a:highlight>
                <a:srgbClr val="FFFFFF"/>
              </a:highlight>
              <a:latin typeface="Arial"/>
              <a:ea typeface="Arial"/>
              <a:cs typeface="Arial"/>
              <a:sym typeface="Arial"/>
            </a:endParaRPr>
          </a:p>
          <a:p>
            <a:pPr marL="914400" lvl="1"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Mitigated through hedging</a:t>
            </a:r>
            <a:endParaRPr sz="1200">
              <a:solidFill>
                <a:srgbClr val="212529"/>
              </a:solidFill>
              <a:highlight>
                <a:srgbClr val="FFFFFF"/>
              </a:highlight>
              <a:latin typeface="Arial"/>
              <a:ea typeface="Arial"/>
              <a:cs typeface="Arial"/>
              <a:sym typeface="Arial"/>
            </a:endParaRPr>
          </a:p>
          <a:p>
            <a:pPr marL="457200" lvl="0"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Unsystematic risk- associated with company or sector, inherent to specific company or sector.</a:t>
            </a:r>
            <a:endParaRPr sz="1200">
              <a:solidFill>
                <a:srgbClr val="212529"/>
              </a:solidFill>
              <a:highlight>
                <a:srgbClr val="FFFFFF"/>
              </a:highlight>
              <a:latin typeface="Arial"/>
              <a:ea typeface="Arial"/>
              <a:cs typeface="Arial"/>
              <a:sym typeface="Arial"/>
            </a:endParaRPr>
          </a:p>
          <a:p>
            <a:pPr marL="914400" lvl="1" indent="-304800" algn="l" rtl="0">
              <a:lnSpc>
                <a:spcPct val="150000"/>
              </a:lnSpc>
              <a:spcBef>
                <a:spcPts val="0"/>
              </a:spcBef>
              <a:spcAft>
                <a:spcPts val="0"/>
              </a:spcAft>
              <a:buClr>
                <a:srgbClr val="212529"/>
              </a:buClr>
              <a:buSzPts val="1200"/>
              <a:buFont typeface="Arial"/>
              <a:buChar char="○"/>
            </a:pPr>
            <a:r>
              <a:rPr lang="en" sz="1200">
                <a:solidFill>
                  <a:srgbClr val="212529"/>
                </a:solidFill>
                <a:highlight>
                  <a:srgbClr val="FFFFFF"/>
                </a:highlight>
                <a:latin typeface="Arial"/>
                <a:ea typeface="Arial"/>
                <a:cs typeface="Arial"/>
                <a:sym typeface="Arial"/>
              </a:rPr>
              <a:t>Mitigated through asset diversification</a:t>
            </a:r>
            <a:endParaRPr sz="1200">
              <a:solidFill>
                <a:srgbClr val="212529"/>
              </a:solidFill>
              <a:highlight>
                <a:srgbClr val="FFFFFF"/>
              </a:highlight>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1034</Words>
  <Application>Microsoft Office PowerPoint</Application>
  <PresentationFormat>On-screen Show (16:9)</PresentationFormat>
  <Paragraphs>101</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Raleway</vt:lpstr>
      <vt:lpstr>Lato</vt:lpstr>
      <vt:lpstr>Streamline</vt:lpstr>
      <vt:lpstr>Risk</vt:lpstr>
      <vt:lpstr>Contents</vt:lpstr>
      <vt:lpstr>Risk definition</vt:lpstr>
      <vt:lpstr>Risk vs. Reward</vt:lpstr>
      <vt:lpstr>Risk Profile</vt:lpstr>
      <vt:lpstr>How to identify Risk Profile?</vt:lpstr>
      <vt:lpstr>Risk = Financial Exposure</vt:lpstr>
      <vt:lpstr>Types of Financial Risk</vt:lpstr>
      <vt:lpstr>Systematic and unsystematic risk</vt:lpstr>
      <vt:lpstr>Risk Hedging </vt:lpstr>
      <vt:lpstr>Tools to control Financial Risk</vt:lpstr>
      <vt:lpstr>Risk Measures</vt:lpstr>
      <vt:lpstr>Risk Measures</vt:lpstr>
      <vt:lpstr>Risk Measures</vt:lpstr>
      <vt:lpstr>Risk for Brokerage Firms</vt:lpstr>
      <vt:lpstr>Risk Assessment of Customers</vt:lpstr>
      <vt:lpstr>Management of customer risk</vt:lpstr>
      <vt:lpstr>References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dc:title>
  <cp:lastModifiedBy>Korisnik</cp:lastModifiedBy>
  <cp:revision>1</cp:revision>
  <dcterms:modified xsi:type="dcterms:W3CDTF">2020-10-26T07:48:43Z</dcterms:modified>
</cp:coreProperties>
</file>